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72" r:id="rId2"/>
    <p:sldId id="280" r:id="rId3"/>
    <p:sldId id="274" r:id="rId4"/>
    <p:sldId id="265" r:id="rId5"/>
    <p:sldId id="281" r:id="rId6"/>
    <p:sldId id="283" r:id="rId7"/>
    <p:sldId id="285" r:id="rId8"/>
    <p:sldId id="287" r:id="rId9"/>
    <p:sldId id="288" r:id="rId10"/>
    <p:sldId id="282" r:id="rId11"/>
    <p:sldId id="275" r:id="rId12"/>
    <p:sldId id="278" r:id="rId13"/>
    <p:sldId id="276" r:id="rId14"/>
    <p:sldId id="286" r:id="rId15"/>
  </p:sldIdLst>
  <p:sldSz cx="1144905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60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83" autoAdjust="0"/>
    <p:restoredTop sz="94660"/>
  </p:normalViewPr>
  <p:slideViewPr>
    <p:cSldViewPr>
      <p:cViewPr>
        <p:scale>
          <a:sx n="90" d="100"/>
          <a:sy n="90" d="100"/>
        </p:scale>
        <p:origin x="158" y="331"/>
      </p:cViewPr>
      <p:guideLst>
        <p:guide orient="horz" pos="2160"/>
        <p:guide pos="360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F43CEB-9227-4D2B-B23B-34E859709F87}" type="datetimeFigureOut">
              <a:rPr lang="en-GB" smtClean="0"/>
              <a:t>20/01/2021</a:t>
            </a:fld>
            <a:endParaRPr lang="en-GB" dirty="0"/>
          </a:p>
        </p:txBody>
      </p:sp>
      <p:sp>
        <p:nvSpPr>
          <p:cNvPr id="4" name="Slide Image Placeholder 3"/>
          <p:cNvSpPr>
            <a:spLocks noGrp="1" noRot="1" noChangeAspect="1"/>
          </p:cNvSpPr>
          <p:nvPr>
            <p:ph type="sldImg" idx="2"/>
          </p:nvPr>
        </p:nvSpPr>
        <p:spPr>
          <a:xfrm>
            <a:off x="566738" y="685800"/>
            <a:ext cx="5724525"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C83EE3-0048-4B96-9315-6D485363013D}" type="slidenum">
              <a:rPr lang="en-GB" smtClean="0"/>
              <a:t>‹#›</a:t>
            </a:fld>
            <a:endParaRPr lang="en-GB" dirty="0"/>
          </a:p>
        </p:txBody>
      </p:sp>
    </p:spTree>
    <p:extLst>
      <p:ext uri="{BB962C8B-B14F-4D97-AF65-F5344CB8AC3E}">
        <p14:creationId xmlns:p14="http://schemas.microsoft.com/office/powerpoint/2010/main" val="20422350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8679" y="2130426"/>
            <a:ext cx="9731693" cy="1470025"/>
          </a:xfrm>
        </p:spPr>
        <p:txBody>
          <a:bodyPr/>
          <a:lstStyle/>
          <a:p>
            <a:r>
              <a:rPr lang="en-US"/>
              <a:t>Click to edit Master title style</a:t>
            </a:r>
            <a:endParaRPr lang="en-GB"/>
          </a:p>
        </p:txBody>
      </p:sp>
      <p:sp>
        <p:nvSpPr>
          <p:cNvPr id="3" name="Subtitle 2"/>
          <p:cNvSpPr>
            <a:spLocks noGrp="1"/>
          </p:cNvSpPr>
          <p:nvPr>
            <p:ph type="subTitle" idx="1"/>
          </p:nvPr>
        </p:nvSpPr>
        <p:spPr>
          <a:xfrm>
            <a:off x="1717358" y="3886200"/>
            <a:ext cx="8014335"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2871770-A47D-4C4F-82B1-006EDBBE0DE2}" type="datetimeFigureOut">
              <a:rPr lang="en-GB" smtClean="0"/>
              <a:t>20/01/2021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7E9DC34-FFD4-44FA-9442-6BECB3C7C15F}" type="slidenum">
              <a:rPr lang="en-GB" smtClean="0"/>
              <a:t>‹#›</a:t>
            </a:fld>
            <a:endParaRPr lang="en-GB" dirty="0"/>
          </a:p>
        </p:txBody>
      </p:sp>
    </p:spTree>
    <p:extLst>
      <p:ext uri="{BB962C8B-B14F-4D97-AF65-F5344CB8AC3E}">
        <p14:creationId xmlns:p14="http://schemas.microsoft.com/office/powerpoint/2010/main" val="24791476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2871770-A47D-4C4F-82B1-006EDBBE0DE2}" type="datetimeFigureOut">
              <a:rPr lang="en-GB" smtClean="0"/>
              <a:t>20/01/2021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7E9DC34-FFD4-44FA-9442-6BECB3C7C15F}" type="slidenum">
              <a:rPr lang="en-GB" smtClean="0"/>
              <a:t>‹#›</a:t>
            </a:fld>
            <a:endParaRPr lang="en-GB" dirty="0"/>
          </a:p>
        </p:txBody>
      </p:sp>
    </p:spTree>
    <p:extLst>
      <p:ext uri="{BB962C8B-B14F-4D97-AF65-F5344CB8AC3E}">
        <p14:creationId xmlns:p14="http://schemas.microsoft.com/office/powerpoint/2010/main" val="398238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393592" y="274639"/>
            <a:ext cx="3224021"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717554" y="274639"/>
            <a:ext cx="948522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2871770-A47D-4C4F-82B1-006EDBBE0DE2}" type="datetimeFigureOut">
              <a:rPr lang="en-GB" smtClean="0"/>
              <a:t>20/01/2021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7E9DC34-FFD4-44FA-9442-6BECB3C7C15F}" type="slidenum">
              <a:rPr lang="en-GB" smtClean="0"/>
              <a:t>‹#›</a:t>
            </a:fld>
            <a:endParaRPr lang="en-GB" dirty="0"/>
          </a:p>
        </p:txBody>
      </p:sp>
    </p:spTree>
    <p:extLst>
      <p:ext uri="{BB962C8B-B14F-4D97-AF65-F5344CB8AC3E}">
        <p14:creationId xmlns:p14="http://schemas.microsoft.com/office/powerpoint/2010/main" val="2493743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2871770-A47D-4C4F-82B1-006EDBBE0DE2}" type="datetimeFigureOut">
              <a:rPr lang="en-GB" smtClean="0"/>
              <a:t>20/01/2021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7E9DC34-FFD4-44FA-9442-6BECB3C7C15F}" type="slidenum">
              <a:rPr lang="en-GB" smtClean="0"/>
              <a:t>‹#›</a:t>
            </a:fld>
            <a:endParaRPr lang="en-GB" dirty="0"/>
          </a:p>
        </p:txBody>
      </p:sp>
    </p:spTree>
    <p:extLst>
      <p:ext uri="{BB962C8B-B14F-4D97-AF65-F5344CB8AC3E}">
        <p14:creationId xmlns:p14="http://schemas.microsoft.com/office/powerpoint/2010/main" val="3749842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04396" y="4406901"/>
            <a:ext cx="9731693"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04396" y="2906713"/>
            <a:ext cx="9731693"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871770-A47D-4C4F-82B1-006EDBBE0DE2}" type="datetimeFigureOut">
              <a:rPr lang="en-GB" smtClean="0"/>
              <a:t>20/01/2021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7E9DC34-FFD4-44FA-9442-6BECB3C7C15F}" type="slidenum">
              <a:rPr lang="en-GB" smtClean="0"/>
              <a:t>‹#›</a:t>
            </a:fld>
            <a:endParaRPr lang="en-GB" dirty="0"/>
          </a:p>
        </p:txBody>
      </p:sp>
    </p:spTree>
    <p:extLst>
      <p:ext uri="{BB962C8B-B14F-4D97-AF65-F5344CB8AC3E}">
        <p14:creationId xmlns:p14="http://schemas.microsoft.com/office/powerpoint/2010/main" val="2908499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717554" y="1600201"/>
            <a:ext cx="635462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7262991" y="1600201"/>
            <a:ext cx="635462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2871770-A47D-4C4F-82B1-006EDBBE0DE2}" type="datetimeFigureOut">
              <a:rPr lang="en-GB" smtClean="0"/>
              <a:t>20/01/2021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7E9DC34-FFD4-44FA-9442-6BECB3C7C15F}" type="slidenum">
              <a:rPr lang="en-GB" smtClean="0"/>
              <a:t>‹#›</a:t>
            </a:fld>
            <a:endParaRPr lang="en-GB" dirty="0"/>
          </a:p>
        </p:txBody>
      </p:sp>
    </p:spTree>
    <p:extLst>
      <p:ext uri="{BB962C8B-B14F-4D97-AF65-F5344CB8AC3E}">
        <p14:creationId xmlns:p14="http://schemas.microsoft.com/office/powerpoint/2010/main" val="1003573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72453" y="274638"/>
            <a:ext cx="10304145"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572453" y="1535113"/>
            <a:ext cx="505865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72453" y="2174875"/>
            <a:ext cx="505865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815959" y="1535113"/>
            <a:ext cx="506063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15959" y="2174875"/>
            <a:ext cx="506063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2871770-A47D-4C4F-82B1-006EDBBE0DE2}" type="datetimeFigureOut">
              <a:rPr lang="en-GB" smtClean="0"/>
              <a:t>20/01/2021</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27E9DC34-FFD4-44FA-9442-6BECB3C7C15F}" type="slidenum">
              <a:rPr lang="en-GB" smtClean="0"/>
              <a:t>‹#›</a:t>
            </a:fld>
            <a:endParaRPr lang="en-GB" dirty="0"/>
          </a:p>
        </p:txBody>
      </p:sp>
    </p:spTree>
    <p:extLst>
      <p:ext uri="{BB962C8B-B14F-4D97-AF65-F5344CB8AC3E}">
        <p14:creationId xmlns:p14="http://schemas.microsoft.com/office/powerpoint/2010/main" val="1576934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2871770-A47D-4C4F-82B1-006EDBBE0DE2}" type="datetimeFigureOut">
              <a:rPr lang="en-GB" smtClean="0"/>
              <a:t>20/01/2021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27E9DC34-FFD4-44FA-9442-6BECB3C7C15F}" type="slidenum">
              <a:rPr lang="en-GB" smtClean="0"/>
              <a:t>‹#›</a:t>
            </a:fld>
            <a:endParaRPr lang="en-GB" dirty="0"/>
          </a:p>
        </p:txBody>
      </p:sp>
    </p:spTree>
    <p:extLst>
      <p:ext uri="{BB962C8B-B14F-4D97-AF65-F5344CB8AC3E}">
        <p14:creationId xmlns:p14="http://schemas.microsoft.com/office/powerpoint/2010/main" val="1608852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871770-A47D-4C4F-82B1-006EDBBE0DE2}" type="datetimeFigureOut">
              <a:rPr lang="en-GB" smtClean="0"/>
              <a:t>20/01/2021</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27E9DC34-FFD4-44FA-9442-6BECB3C7C15F}" type="slidenum">
              <a:rPr lang="en-GB" smtClean="0"/>
              <a:t>‹#›</a:t>
            </a:fld>
            <a:endParaRPr lang="en-GB" dirty="0"/>
          </a:p>
        </p:txBody>
      </p:sp>
    </p:spTree>
    <p:extLst>
      <p:ext uri="{BB962C8B-B14F-4D97-AF65-F5344CB8AC3E}">
        <p14:creationId xmlns:p14="http://schemas.microsoft.com/office/powerpoint/2010/main" val="2890040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2453" y="273050"/>
            <a:ext cx="3766659"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476261" y="273051"/>
            <a:ext cx="64003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572453" y="1435101"/>
            <a:ext cx="376665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2871770-A47D-4C4F-82B1-006EDBBE0DE2}" type="datetimeFigureOut">
              <a:rPr lang="en-GB" smtClean="0"/>
              <a:t>20/01/2021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7E9DC34-FFD4-44FA-9442-6BECB3C7C15F}" type="slidenum">
              <a:rPr lang="en-GB" smtClean="0"/>
              <a:t>‹#›</a:t>
            </a:fld>
            <a:endParaRPr lang="en-GB" dirty="0"/>
          </a:p>
        </p:txBody>
      </p:sp>
    </p:spTree>
    <p:extLst>
      <p:ext uri="{BB962C8B-B14F-4D97-AF65-F5344CB8AC3E}">
        <p14:creationId xmlns:p14="http://schemas.microsoft.com/office/powerpoint/2010/main" val="3206239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44094" y="4800600"/>
            <a:ext cx="686943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244094" y="612775"/>
            <a:ext cx="686943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2244094" y="5367338"/>
            <a:ext cx="686943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2871770-A47D-4C4F-82B1-006EDBBE0DE2}" type="datetimeFigureOut">
              <a:rPr lang="en-GB" smtClean="0"/>
              <a:t>20/01/2021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7E9DC34-FFD4-44FA-9442-6BECB3C7C15F}" type="slidenum">
              <a:rPr lang="en-GB" smtClean="0"/>
              <a:t>‹#›</a:t>
            </a:fld>
            <a:endParaRPr lang="en-GB" dirty="0"/>
          </a:p>
        </p:txBody>
      </p:sp>
    </p:spTree>
    <p:extLst>
      <p:ext uri="{BB962C8B-B14F-4D97-AF65-F5344CB8AC3E}">
        <p14:creationId xmlns:p14="http://schemas.microsoft.com/office/powerpoint/2010/main" val="14202275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2453" y="274638"/>
            <a:ext cx="10304145"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572453" y="1600201"/>
            <a:ext cx="10304145"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572453" y="6356351"/>
            <a:ext cx="2671445"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871770-A47D-4C4F-82B1-006EDBBE0DE2}" type="datetimeFigureOut">
              <a:rPr lang="en-GB" smtClean="0"/>
              <a:t>20/01/2021</a:t>
            </a:fld>
            <a:endParaRPr lang="en-GB" dirty="0"/>
          </a:p>
        </p:txBody>
      </p:sp>
      <p:sp>
        <p:nvSpPr>
          <p:cNvPr id="5" name="Footer Placeholder 4"/>
          <p:cNvSpPr>
            <a:spLocks noGrp="1"/>
          </p:cNvSpPr>
          <p:nvPr>
            <p:ph type="ftr" sz="quarter" idx="3"/>
          </p:nvPr>
        </p:nvSpPr>
        <p:spPr>
          <a:xfrm>
            <a:off x="3911759" y="6356351"/>
            <a:ext cx="3625533"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205153" y="6356351"/>
            <a:ext cx="267144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E9DC34-FFD4-44FA-9442-6BECB3C7C15F}" type="slidenum">
              <a:rPr lang="en-GB" smtClean="0"/>
              <a:t>‹#›</a:t>
            </a:fld>
            <a:endParaRPr lang="en-GB" dirty="0"/>
          </a:p>
        </p:txBody>
      </p:sp>
    </p:spTree>
    <p:extLst>
      <p:ext uri="{BB962C8B-B14F-4D97-AF65-F5344CB8AC3E}">
        <p14:creationId xmlns:p14="http://schemas.microsoft.com/office/powerpoint/2010/main" val="2005912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hyperlink" Target="https://www.northessexiapt.nhs.uk/webinars" TargetMode="External"/><Relationship Id="rId7"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hyperlink" Target="https://www.youtube.com/channel/UCvHr8P_7rfINqh_MxjwoEhQ/" TargetMode="External"/><Relationship Id="rId5" Type="http://schemas.openxmlformats.org/officeDocument/2006/relationships/hyperlink" Target="https://www.northessexiapt.nhs.uk/" TargetMode="External"/><Relationship Id="rId4" Type="http://schemas.openxmlformats.org/officeDocument/2006/relationships/hyperlink" Target="https://www.northessexiapt.nhs.uk/hertfordshire" TargetMode="External"/><Relationship Id="rId9"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hemeOverride" Target="../theme/themeOverride2.x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hemeOverride" Target="../theme/themeOverride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7.png"/><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822357" y="1340768"/>
            <a:ext cx="9731693" cy="2522934"/>
          </a:xfrm>
        </p:spPr>
        <p:txBody>
          <a:bodyPr>
            <a:normAutofit fontScale="90000"/>
          </a:bodyPr>
          <a:lstStyle/>
          <a:p>
            <a:r>
              <a:rPr lang="en-GB" dirty="0">
                <a:solidFill>
                  <a:schemeClr val="tx2"/>
                </a:solidFill>
              </a:rPr>
              <a:t>IAPT Services </a:t>
            </a:r>
            <a:br>
              <a:rPr lang="en-GB" dirty="0">
                <a:solidFill>
                  <a:schemeClr val="tx2"/>
                </a:solidFill>
              </a:rPr>
            </a:br>
            <a:r>
              <a:rPr lang="en-GB" dirty="0">
                <a:solidFill>
                  <a:schemeClr val="tx2"/>
                </a:solidFill>
              </a:rPr>
              <a:t>and</a:t>
            </a:r>
            <a:br>
              <a:rPr lang="en-GB" dirty="0">
                <a:solidFill>
                  <a:schemeClr val="tx2"/>
                </a:solidFill>
              </a:rPr>
            </a:br>
            <a:r>
              <a:rPr lang="en-GB" dirty="0">
                <a:solidFill>
                  <a:schemeClr val="tx2"/>
                </a:solidFill>
              </a:rPr>
              <a:t>Community Mental Health </a:t>
            </a:r>
            <a:br>
              <a:rPr lang="en-GB" dirty="0">
                <a:solidFill>
                  <a:schemeClr val="tx2"/>
                </a:solidFill>
              </a:rPr>
            </a:br>
            <a:r>
              <a:rPr lang="en-GB" dirty="0">
                <a:solidFill>
                  <a:schemeClr val="tx2"/>
                </a:solidFill>
              </a:rPr>
              <a:t>Transformation During and Post COVID</a:t>
            </a:r>
          </a:p>
        </p:txBody>
      </p:sp>
      <p:sp>
        <p:nvSpPr>
          <p:cNvPr id="5" name="Subtitle 4"/>
          <p:cNvSpPr>
            <a:spLocks noGrp="1"/>
          </p:cNvSpPr>
          <p:nvPr>
            <p:ph type="subTitle" idx="1"/>
          </p:nvPr>
        </p:nvSpPr>
        <p:spPr>
          <a:xfrm>
            <a:off x="1692077" y="4293096"/>
            <a:ext cx="8014335" cy="1752600"/>
          </a:xfrm>
        </p:spPr>
        <p:txBody>
          <a:bodyPr>
            <a:normAutofit fontScale="85000" lnSpcReduction="10000"/>
          </a:bodyPr>
          <a:lstStyle/>
          <a:p>
            <a:r>
              <a:rPr lang="en-GB" sz="2000" b="1" dirty="0">
                <a:solidFill>
                  <a:schemeClr val="tx2">
                    <a:lumMod val="40000"/>
                    <a:lumOff val="60000"/>
                  </a:schemeClr>
                </a:solidFill>
              </a:rPr>
              <a:t>IMHCN Webinar 21st January 2021</a:t>
            </a:r>
          </a:p>
          <a:p>
            <a:r>
              <a:rPr lang="en-GB" sz="2000" b="1" dirty="0">
                <a:solidFill>
                  <a:schemeClr val="tx2">
                    <a:lumMod val="40000"/>
                    <a:lumOff val="60000"/>
                  </a:schemeClr>
                </a:solidFill>
              </a:rPr>
              <a:t>Presented By </a:t>
            </a:r>
          </a:p>
          <a:p>
            <a:r>
              <a:rPr lang="en-GB" sz="2000" b="1" dirty="0">
                <a:solidFill>
                  <a:schemeClr val="tx2">
                    <a:lumMod val="40000"/>
                    <a:lumOff val="60000"/>
                  </a:schemeClr>
                </a:solidFill>
              </a:rPr>
              <a:t>Pól Toner</a:t>
            </a:r>
          </a:p>
          <a:p>
            <a:r>
              <a:rPr lang="en-GB" sz="2000" b="1" dirty="0">
                <a:solidFill>
                  <a:schemeClr val="tx2">
                    <a:lumMod val="40000"/>
                    <a:lumOff val="60000"/>
                  </a:schemeClr>
                </a:solidFill>
              </a:rPr>
              <a:t>Managing Director</a:t>
            </a:r>
          </a:p>
          <a:p>
            <a:r>
              <a:rPr lang="en-US" sz="2000" b="1" dirty="0">
                <a:solidFill>
                  <a:schemeClr val="tx2">
                    <a:lumMod val="40000"/>
                    <a:lumOff val="60000"/>
                  </a:schemeClr>
                </a:solidFill>
              </a:rPr>
              <a:t>Essex Learning Disability Partnership &amp; Trust-wide IAPT</a:t>
            </a:r>
          </a:p>
          <a:p>
            <a:r>
              <a:rPr lang="en-US" sz="2000" b="1" dirty="0">
                <a:solidFill>
                  <a:schemeClr val="tx2">
                    <a:lumMod val="40000"/>
                    <a:lumOff val="60000"/>
                  </a:schemeClr>
                </a:solidFill>
              </a:rPr>
              <a:t>Trust wide Lead for Transformation</a:t>
            </a:r>
            <a:endParaRPr lang="en-GB" sz="2000" b="1" dirty="0">
              <a:solidFill>
                <a:schemeClr val="tx2">
                  <a:lumMod val="40000"/>
                  <a:lumOff val="60000"/>
                </a:schemeClr>
              </a:solidFill>
            </a:endParaRPr>
          </a:p>
        </p:txBody>
      </p:sp>
      <p:pic>
        <p:nvPicPr>
          <p:cNvPr id="6" name="Picture 3" descr="Herts A4 letter heade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66889"/>
          <a:stretch/>
        </p:blipFill>
        <p:spPr bwMode="auto">
          <a:xfrm>
            <a:off x="9590515" y="47296"/>
            <a:ext cx="1862308" cy="843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p:cNvSpPr txBox="1">
            <a:spLocks noChangeArrowheads="1"/>
          </p:cNvSpPr>
          <p:nvPr/>
        </p:nvSpPr>
        <p:spPr bwMode="auto">
          <a:xfrm>
            <a:off x="-3771" y="891261"/>
            <a:ext cx="11452821" cy="521515"/>
          </a:xfrm>
          <a:prstGeom prst="rect">
            <a:avLst/>
          </a:prstGeom>
          <a:solidFill>
            <a:schemeClr val="accent6"/>
          </a:solidFill>
          <a:ln>
            <a:noFill/>
          </a:ln>
          <a:effectLst/>
        </p:spPr>
        <p:txBody>
          <a:bodyPr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endParaRPr lang="en-GB" altLang="en-US" b="1" dirty="0">
              <a:solidFill>
                <a:srgbClr val="FFFFFF"/>
              </a:solidFill>
              <a:latin typeface="Calibri Light" panose="020F0302020204030204" pitchFamily="34" charset="0"/>
              <a:cs typeface="Calibri Light" panose="020F0302020204030204" pitchFamily="34" charset="0"/>
            </a:endParaRPr>
          </a:p>
        </p:txBody>
      </p:sp>
      <p:pic>
        <p:nvPicPr>
          <p:cNvPr id="8" name="Picture 10" descr="Values A4 letter footer"/>
          <p:cNvPicPr>
            <a:picLocks noChangeAspect="1" noChangeArrowheads="1"/>
          </p:cNvPicPr>
          <p:nvPr/>
        </p:nvPicPr>
        <p:blipFill>
          <a:blip r:embed="rId3" cstate="print">
            <a:extLst>
              <a:ext uri="{28A0092B-C50C-407E-A947-70E740481C1C}">
                <a14:useLocalDpi xmlns:a14="http://schemas.microsoft.com/office/drawing/2010/main" val="0"/>
              </a:ext>
            </a:extLst>
          </a:blip>
          <a:srcRect l="1839" r="77934"/>
          <a:stretch>
            <a:fillRect/>
          </a:stretch>
        </p:blipFill>
        <p:spPr bwMode="auto">
          <a:xfrm>
            <a:off x="107901" y="13875"/>
            <a:ext cx="1228732" cy="843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p:cNvPicPr>
            <a:picLocks noChangeAspect="1" noChangeArrowheads="1"/>
          </p:cNvPicPr>
          <p:nvPr/>
        </p:nvPicPr>
        <p:blipFill rotWithShape="1">
          <a:blip r:embed="rId4">
            <a:extLst>
              <a:ext uri="{28A0092B-C50C-407E-A947-70E740481C1C}">
                <a14:useLocalDpi xmlns:a14="http://schemas.microsoft.com/office/drawing/2010/main" val="0"/>
              </a:ext>
            </a:extLst>
          </a:blip>
          <a:srcRect b="15462"/>
          <a:stretch/>
        </p:blipFill>
        <p:spPr bwMode="auto">
          <a:xfrm>
            <a:off x="4518877" y="6246813"/>
            <a:ext cx="2407524" cy="5710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19312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4"/>
          <p:cNvPicPr>
            <a:picLocks noChangeAspect="1" noChangeArrowheads="1"/>
          </p:cNvPicPr>
          <p:nvPr/>
        </p:nvPicPr>
        <p:blipFill rotWithShape="1">
          <a:blip r:embed="rId2">
            <a:extLst>
              <a:ext uri="{28A0092B-C50C-407E-A947-70E740481C1C}">
                <a14:useLocalDpi xmlns:a14="http://schemas.microsoft.com/office/drawing/2010/main" val="0"/>
              </a:ext>
            </a:extLst>
          </a:blip>
          <a:srcRect b="15462"/>
          <a:stretch/>
        </p:blipFill>
        <p:spPr bwMode="auto">
          <a:xfrm>
            <a:off x="4518877" y="6246813"/>
            <a:ext cx="2407524" cy="571054"/>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574339" y="1539333"/>
            <a:ext cx="10304145" cy="5112567"/>
          </a:xfrm>
        </p:spPr>
        <p:txBody>
          <a:bodyPr>
            <a:normAutofit lnSpcReduction="10000"/>
          </a:bodyPr>
          <a:lstStyle/>
          <a:p>
            <a:r>
              <a:rPr lang="en-GB" sz="1800" dirty="0" smtClean="0">
                <a:solidFill>
                  <a:schemeClr val="tx2">
                    <a:lumMod val="60000"/>
                    <a:lumOff val="40000"/>
                  </a:schemeClr>
                </a:solidFill>
              </a:rPr>
              <a:t>A </a:t>
            </a:r>
            <a:r>
              <a:rPr lang="en-GB" sz="1800" dirty="0">
                <a:solidFill>
                  <a:schemeClr val="tx2">
                    <a:lumMod val="60000"/>
                    <a:lumOff val="40000"/>
                  </a:schemeClr>
                </a:solidFill>
              </a:rPr>
              <a:t>Psychological Therapies MDT approach for treating and Supporting suffers of long COVID </a:t>
            </a:r>
          </a:p>
          <a:p>
            <a:pPr lvl="1">
              <a:buFont typeface="Arial" panose="020B0604020202020204" pitchFamily="34" charset="0"/>
              <a:buChar char="•"/>
            </a:pPr>
            <a:r>
              <a:rPr lang="en-GB" sz="1800" dirty="0">
                <a:solidFill>
                  <a:schemeClr val="tx2">
                    <a:lumMod val="60000"/>
                    <a:lumOff val="40000"/>
                  </a:schemeClr>
                </a:solidFill>
              </a:rPr>
              <a:t>which will support colleagues across the system to ensuing a Psychological Therapies approach when caring for sufferers of Long COVID to give both physical and mental health care package.</a:t>
            </a:r>
          </a:p>
          <a:p>
            <a:pPr marL="457200" lvl="1" indent="0">
              <a:buNone/>
            </a:pPr>
            <a:endParaRPr lang="en-GB" sz="1800" dirty="0">
              <a:solidFill>
                <a:schemeClr val="tx2">
                  <a:lumMod val="60000"/>
                  <a:lumOff val="40000"/>
                </a:schemeClr>
              </a:solidFill>
            </a:endParaRPr>
          </a:p>
          <a:p>
            <a:r>
              <a:rPr lang="en-GB" sz="1800" dirty="0">
                <a:solidFill>
                  <a:schemeClr val="tx2">
                    <a:lumMod val="60000"/>
                    <a:lumOff val="40000"/>
                  </a:schemeClr>
                </a:solidFill>
              </a:rPr>
              <a:t>HPFT are currently engaged in a Joint bid to fund a Staff Wellbeing Service for staff working on the front line that have been affected by COVID on a professional or a personal level.  </a:t>
            </a:r>
          </a:p>
          <a:p>
            <a:pPr lvl="1">
              <a:buFont typeface="Arial" panose="020B0604020202020204" pitchFamily="34" charset="0"/>
              <a:buChar char="•"/>
            </a:pPr>
            <a:r>
              <a:rPr lang="en-GB" sz="1800" dirty="0">
                <a:solidFill>
                  <a:schemeClr val="tx2">
                    <a:lumMod val="60000"/>
                    <a:lumOff val="40000"/>
                  </a:schemeClr>
                </a:solidFill>
              </a:rPr>
              <a:t>The service will offer a number of interventions and methods of support and staff will have quick access to services.</a:t>
            </a:r>
          </a:p>
          <a:p>
            <a:pPr lvl="1"/>
            <a:endParaRPr lang="en-GB" sz="1800" dirty="0">
              <a:solidFill>
                <a:schemeClr val="tx2">
                  <a:lumMod val="60000"/>
                  <a:lumOff val="40000"/>
                </a:schemeClr>
              </a:solidFill>
            </a:endParaRPr>
          </a:p>
          <a:p>
            <a:r>
              <a:rPr lang="en-GB" sz="1800" dirty="0">
                <a:solidFill>
                  <a:schemeClr val="tx2">
                    <a:lumMod val="60000"/>
                    <a:lumOff val="40000"/>
                  </a:schemeClr>
                </a:solidFill>
              </a:rPr>
              <a:t>HPFT are working across the region to develop as a consistent and unified approach as possible to supporting who as a result the pandemic are now suffering with increased levels of anxiety, depression and feelings of isolation</a:t>
            </a:r>
            <a:r>
              <a:rPr lang="en-GB" sz="1800" dirty="0" smtClean="0">
                <a:solidFill>
                  <a:schemeClr val="tx2">
                    <a:lumMod val="60000"/>
                    <a:lumOff val="40000"/>
                  </a:schemeClr>
                </a:solidFill>
              </a:rPr>
              <a:t>.</a:t>
            </a:r>
          </a:p>
          <a:p>
            <a:endParaRPr lang="en-GB" sz="1800" dirty="0" smtClean="0">
              <a:solidFill>
                <a:schemeClr val="tx2">
                  <a:lumMod val="60000"/>
                  <a:lumOff val="40000"/>
                </a:schemeClr>
              </a:solidFill>
            </a:endParaRPr>
          </a:p>
          <a:p>
            <a:r>
              <a:rPr lang="en-GB" sz="1600" u="sng" dirty="0" smtClean="0">
                <a:solidFill>
                  <a:schemeClr val="accent1"/>
                </a:solidFill>
                <a:hlinkClick r:id="rId3"/>
              </a:rPr>
              <a:t>https</a:t>
            </a:r>
            <a:r>
              <a:rPr lang="en-GB" sz="1600" u="sng" dirty="0">
                <a:solidFill>
                  <a:schemeClr val="accent1"/>
                </a:solidFill>
                <a:hlinkClick r:id="rId3"/>
              </a:rPr>
              <a:t>://</a:t>
            </a:r>
            <a:r>
              <a:rPr lang="en-GB" sz="1600" u="sng" dirty="0" smtClean="0">
                <a:solidFill>
                  <a:schemeClr val="accent1"/>
                </a:solidFill>
                <a:hlinkClick r:id="rId3"/>
              </a:rPr>
              <a:t>www.northessexiapt.nhs.uk/webinars</a:t>
            </a:r>
            <a:endParaRPr lang="en-GB" sz="1600" u="sng" dirty="0" smtClean="0">
              <a:solidFill>
                <a:schemeClr val="accent1"/>
              </a:solidFill>
            </a:endParaRPr>
          </a:p>
          <a:p>
            <a:r>
              <a:rPr lang="en-GB" sz="1600" u="sng" dirty="0">
                <a:solidFill>
                  <a:schemeClr val="tx2">
                    <a:lumMod val="60000"/>
                    <a:lumOff val="40000"/>
                  </a:schemeClr>
                </a:solidFill>
                <a:hlinkClick r:id="rId4"/>
              </a:rPr>
              <a:t>https://</a:t>
            </a:r>
            <a:r>
              <a:rPr lang="en-GB" sz="1600" u="sng" dirty="0" smtClean="0">
                <a:solidFill>
                  <a:schemeClr val="tx2">
                    <a:lumMod val="60000"/>
                    <a:lumOff val="40000"/>
                  </a:schemeClr>
                </a:solidFill>
                <a:hlinkClick r:id="rId4"/>
              </a:rPr>
              <a:t>www.northessexiapt.nhs.uk/hertfordshire</a:t>
            </a:r>
            <a:endParaRPr lang="en-GB" sz="1600" u="sng" dirty="0" smtClean="0">
              <a:solidFill>
                <a:schemeClr val="tx2">
                  <a:lumMod val="60000"/>
                  <a:lumOff val="40000"/>
                </a:schemeClr>
              </a:solidFill>
            </a:endParaRPr>
          </a:p>
          <a:p>
            <a:r>
              <a:rPr lang="en-GB" sz="1600" u="sng" dirty="0">
                <a:solidFill>
                  <a:schemeClr val="tx2">
                    <a:lumMod val="60000"/>
                    <a:lumOff val="40000"/>
                  </a:schemeClr>
                </a:solidFill>
                <a:hlinkClick r:id="rId5"/>
              </a:rPr>
              <a:t>https://</a:t>
            </a:r>
            <a:r>
              <a:rPr lang="en-GB" sz="1600" u="sng" dirty="0" smtClean="0">
                <a:solidFill>
                  <a:schemeClr val="tx2">
                    <a:lumMod val="60000"/>
                    <a:lumOff val="40000"/>
                  </a:schemeClr>
                </a:solidFill>
                <a:hlinkClick r:id="rId5"/>
              </a:rPr>
              <a:t>www.northessexiapt.nhs.uk</a:t>
            </a:r>
            <a:endParaRPr lang="en-GB" sz="1600" u="sng" dirty="0" smtClean="0">
              <a:solidFill>
                <a:schemeClr val="tx2">
                  <a:lumMod val="60000"/>
                  <a:lumOff val="40000"/>
                </a:schemeClr>
              </a:solidFill>
            </a:endParaRPr>
          </a:p>
          <a:p>
            <a:r>
              <a:rPr lang="en-GB" sz="1600" u="sng" dirty="0">
                <a:solidFill>
                  <a:schemeClr val="tx2">
                    <a:lumMod val="60000"/>
                    <a:lumOff val="40000"/>
                  </a:schemeClr>
                </a:solidFill>
                <a:hlinkClick r:id="rId6"/>
              </a:rPr>
              <a:t>https://www.youtube.com/channel/UCvHr8P_7rfINqh_MxjwoEhQ/</a:t>
            </a:r>
            <a:endParaRPr lang="en-GB" sz="1600" dirty="0">
              <a:solidFill>
                <a:schemeClr val="tx2">
                  <a:lumMod val="60000"/>
                  <a:lumOff val="40000"/>
                </a:schemeClr>
              </a:solidFill>
            </a:endParaRPr>
          </a:p>
          <a:p>
            <a:r>
              <a:rPr lang="en-GB" sz="1600" u="sng" smtClean="0">
                <a:solidFill>
                  <a:schemeClr val="tx2">
                    <a:lumMod val="60000"/>
                    <a:lumOff val="40000"/>
                  </a:schemeClr>
                </a:solidFill>
                <a:hlinkClick r:id="rId3"/>
              </a:rPr>
              <a:t>https</a:t>
            </a:r>
            <a:r>
              <a:rPr lang="en-GB" sz="1600" u="sng" dirty="0">
                <a:solidFill>
                  <a:schemeClr val="tx2">
                    <a:lumMod val="60000"/>
                    <a:lumOff val="40000"/>
                  </a:schemeClr>
                </a:solidFill>
                <a:hlinkClick r:id="rId3"/>
              </a:rPr>
              <a:t>://www.northessexiapt.nhs.uk/webinars</a:t>
            </a:r>
            <a:endParaRPr lang="en-GB" sz="1600" u="sng" dirty="0" smtClean="0">
              <a:solidFill>
                <a:schemeClr val="tx2">
                  <a:lumMod val="60000"/>
                  <a:lumOff val="40000"/>
                </a:schemeClr>
              </a:solidFill>
            </a:endParaRPr>
          </a:p>
          <a:p>
            <a:endParaRPr lang="en-GB" sz="1800" dirty="0">
              <a:solidFill>
                <a:schemeClr val="tx2">
                  <a:lumMod val="60000"/>
                  <a:lumOff val="40000"/>
                </a:schemeClr>
              </a:solidFill>
            </a:endParaRPr>
          </a:p>
          <a:p>
            <a:endParaRPr lang="en-GB" sz="2000" dirty="0"/>
          </a:p>
          <a:p>
            <a:endParaRPr lang="en-GB" sz="2000" dirty="0">
              <a:solidFill>
                <a:schemeClr val="tx2">
                  <a:lumMod val="60000"/>
                  <a:lumOff val="40000"/>
                </a:schemeClr>
              </a:solidFill>
            </a:endParaRPr>
          </a:p>
        </p:txBody>
      </p:sp>
      <p:pic>
        <p:nvPicPr>
          <p:cNvPr id="4"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569340" y="102635"/>
            <a:ext cx="1878012" cy="933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descr="Herts A4 letter header"/>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l="66889"/>
          <a:stretch/>
        </p:blipFill>
        <p:spPr bwMode="auto">
          <a:xfrm>
            <a:off x="9590515" y="47296"/>
            <a:ext cx="1862308" cy="843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p:cNvSpPr txBox="1">
            <a:spLocks noChangeArrowheads="1"/>
          </p:cNvSpPr>
          <p:nvPr/>
        </p:nvSpPr>
        <p:spPr bwMode="auto">
          <a:xfrm>
            <a:off x="2" y="891261"/>
            <a:ext cx="11452821" cy="521515"/>
          </a:xfrm>
          <a:prstGeom prst="rect">
            <a:avLst/>
          </a:prstGeom>
          <a:solidFill>
            <a:schemeClr val="accent6"/>
          </a:solidFill>
          <a:ln>
            <a:noFill/>
          </a:ln>
          <a:effectLst/>
        </p:spPr>
        <p:txBody>
          <a:bodyPr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endParaRPr lang="en-GB" altLang="en-US" b="1" dirty="0">
              <a:solidFill>
                <a:srgbClr val="FFFFFF"/>
              </a:solidFill>
              <a:latin typeface="Calibri Light" panose="020F0302020204030204" pitchFamily="34" charset="0"/>
              <a:cs typeface="Calibri Light" panose="020F0302020204030204" pitchFamily="34" charset="0"/>
            </a:endParaRPr>
          </a:p>
        </p:txBody>
      </p:sp>
      <p:pic>
        <p:nvPicPr>
          <p:cNvPr id="7" name="Picture 10" descr="Values A4 letter footer"/>
          <p:cNvPicPr>
            <a:picLocks noChangeAspect="1" noChangeArrowheads="1"/>
          </p:cNvPicPr>
          <p:nvPr/>
        </p:nvPicPr>
        <p:blipFill>
          <a:blip r:embed="rId9" cstate="print">
            <a:extLst>
              <a:ext uri="{28A0092B-C50C-407E-A947-70E740481C1C}">
                <a14:useLocalDpi xmlns:a14="http://schemas.microsoft.com/office/drawing/2010/main" val="0"/>
              </a:ext>
            </a:extLst>
          </a:blip>
          <a:srcRect l="1839" r="77934"/>
          <a:stretch>
            <a:fillRect/>
          </a:stretch>
        </p:blipFill>
        <p:spPr bwMode="auto">
          <a:xfrm>
            <a:off x="107901" y="13875"/>
            <a:ext cx="1228732" cy="843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1"/>
          <p:cNvSpPr txBox="1">
            <a:spLocks/>
          </p:cNvSpPr>
          <p:nvPr/>
        </p:nvSpPr>
        <p:spPr>
          <a:xfrm>
            <a:off x="109788" y="891261"/>
            <a:ext cx="11233248" cy="648072"/>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2300" b="1" dirty="0">
                <a:solidFill>
                  <a:schemeClr val="tx2"/>
                </a:solidFill>
              </a:rPr>
              <a:t>IAPT and Community Mental Health Services COVID Specific Initiatives and Interventions</a:t>
            </a:r>
          </a:p>
        </p:txBody>
      </p:sp>
    </p:spTree>
    <p:extLst>
      <p:ext uri="{BB962C8B-B14F-4D97-AF65-F5344CB8AC3E}">
        <p14:creationId xmlns:p14="http://schemas.microsoft.com/office/powerpoint/2010/main" val="5088903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0566" y="1628800"/>
            <a:ext cx="10304145" cy="4968551"/>
          </a:xfrm>
        </p:spPr>
        <p:txBody>
          <a:bodyPr>
            <a:normAutofit/>
          </a:bodyPr>
          <a:lstStyle/>
          <a:p>
            <a:pPr marL="0" indent="0">
              <a:buNone/>
            </a:pPr>
            <a:endParaRPr lang="en-GB" sz="1800" dirty="0"/>
          </a:p>
          <a:p>
            <a:r>
              <a:rPr lang="en-GB" sz="1800" dirty="0">
                <a:solidFill>
                  <a:schemeClr val="tx2">
                    <a:lumMod val="60000"/>
                    <a:lumOff val="40000"/>
                  </a:schemeClr>
                </a:solidFill>
              </a:rPr>
              <a:t>Assessing and engaging with long COVID sufferers to offer both High and Low intensity support with a MDT approach as quickly as possible to reduce the anxiety and longer term effects on mental and physical health</a:t>
            </a:r>
          </a:p>
          <a:p>
            <a:endParaRPr lang="en-GB" sz="1800" dirty="0">
              <a:solidFill>
                <a:schemeClr val="tx2">
                  <a:lumMod val="60000"/>
                  <a:lumOff val="40000"/>
                </a:schemeClr>
              </a:solidFill>
            </a:endParaRPr>
          </a:p>
          <a:p>
            <a:r>
              <a:rPr lang="en-GB" sz="1800" dirty="0">
                <a:solidFill>
                  <a:schemeClr val="tx2">
                    <a:lumMod val="60000"/>
                    <a:lumOff val="40000"/>
                  </a:schemeClr>
                </a:solidFill>
              </a:rPr>
              <a:t>We are currently working on a regional project to launch pathway for needle phobia, where their phobia is so intense that this is a barrier to receiving the COVID vaccine.  As part of this work we are also looking at ways of supporting our LD service users who may find attending large Vaccination Centres extremely difficult.</a:t>
            </a:r>
          </a:p>
          <a:p>
            <a:endParaRPr lang="en-GB" sz="1800" dirty="0">
              <a:solidFill>
                <a:schemeClr val="tx2">
                  <a:lumMod val="60000"/>
                  <a:lumOff val="40000"/>
                </a:schemeClr>
              </a:solidFill>
            </a:endParaRPr>
          </a:p>
          <a:p>
            <a:r>
              <a:rPr lang="en-GB" sz="1800" dirty="0">
                <a:solidFill>
                  <a:schemeClr val="tx2">
                    <a:lumMod val="60000"/>
                    <a:lumOff val="40000"/>
                  </a:schemeClr>
                </a:solidFill>
              </a:rPr>
              <a:t>HPFT have developed a series of IAPT Webinars and you tube videos which help look at ways to manage anxiety and depression during the pandemic</a:t>
            </a:r>
          </a:p>
          <a:p>
            <a:pPr marL="0" indent="0">
              <a:buNone/>
            </a:pPr>
            <a:endParaRPr lang="en-GB" sz="2000" dirty="0">
              <a:solidFill>
                <a:schemeClr val="tx2">
                  <a:lumMod val="60000"/>
                  <a:lumOff val="40000"/>
                </a:schemeClr>
              </a:solidFill>
            </a:endParaRPr>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69340" y="102635"/>
            <a:ext cx="1878012" cy="933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descr="Herts A4 letter heade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66889"/>
          <a:stretch/>
        </p:blipFill>
        <p:spPr bwMode="auto">
          <a:xfrm>
            <a:off x="9590515" y="47296"/>
            <a:ext cx="1862308" cy="843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p:cNvSpPr txBox="1">
            <a:spLocks noChangeArrowheads="1"/>
          </p:cNvSpPr>
          <p:nvPr/>
        </p:nvSpPr>
        <p:spPr bwMode="auto">
          <a:xfrm>
            <a:off x="2" y="891261"/>
            <a:ext cx="11452821" cy="521515"/>
          </a:xfrm>
          <a:prstGeom prst="rect">
            <a:avLst/>
          </a:prstGeom>
          <a:solidFill>
            <a:schemeClr val="accent6"/>
          </a:solidFill>
          <a:ln>
            <a:noFill/>
          </a:ln>
          <a:effectLst/>
        </p:spPr>
        <p:txBody>
          <a:bodyPr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endParaRPr lang="en-GB" altLang="en-US" b="1" dirty="0">
              <a:solidFill>
                <a:srgbClr val="FFFFFF"/>
              </a:solidFill>
              <a:latin typeface="Calibri Light" panose="020F0302020204030204" pitchFamily="34" charset="0"/>
              <a:cs typeface="Calibri Light" panose="020F0302020204030204" pitchFamily="34" charset="0"/>
            </a:endParaRPr>
          </a:p>
        </p:txBody>
      </p:sp>
      <p:pic>
        <p:nvPicPr>
          <p:cNvPr id="7" name="Picture 10" descr="Values A4 letter footer"/>
          <p:cNvPicPr>
            <a:picLocks noChangeAspect="1" noChangeArrowheads="1"/>
          </p:cNvPicPr>
          <p:nvPr/>
        </p:nvPicPr>
        <p:blipFill>
          <a:blip r:embed="rId4" cstate="print">
            <a:extLst>
              <a:ext uri="{28A0092B-C50C-407E-A947-70E740481C1C}">
                <a14:useLocalDpi xmlns:a14="http://schemas.microsoft.com/office/drawing/2010/main" val="0"/>
              </a:ext>
            </a:extLst>
          </a:blip>
          <a:srcRect l="1839" r="77934"/>
          <a:stretch>
            <a:fillRect/>
          </a:stretch>
        </p:blipFill>
        <p:spPr bwMode="auto">
          <a:xfrm>
            <a:off x="107901" y="13875"/>
            <a:ext cx="1228732" cy="843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
          <p:cNvPicPr>
            <a:picLocks noChangeAspect="1" noChangeArrowheads="1"/>
          </p:cNvPicPr>
          <p:nvPr/>
        </p:nvPicPr>
        <p:blipFill rotWithShape="1">
          <a:blip r:embed="rId5">
            <a:extLst>
              <a:ext uri="{28A0092B-C50C-407E-A947-70E740481C1C}">
                <a14:useLocalDpi xmlns:a14="http://schemas.microsoft.com/office/drawing/2010/main" val="0"/>
              </a:ext>
            </a:extLst>
          </a:blip>
          <a:srcRect b="15462"/>
          <a:stretch/>
        </p:blipFill>
        <p:spPr bwMode="auto">
          <a:xfrm>
            <a:off x="4518877" y="6246813"/>
            <a:ext cx="2407524" cy="57105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201850" y="767426"/>
            <a:ext cx="11848978" cy="769184"/>
          </a:xfrm>
        </p:spPr>
        <p:txBody>
          <a:bodyPr>
            <a:noAutofit/>
          </a:bodyPr>
          <a:lstStyle/>
          <a:p>
            <a:r>
              <a:rPr lang="en-GB" sz="2200" b="1" dirty="0">
                <a:solidFill>
                  <a:schemeClr val="tx2"/>
                </a:solidFill>
              </a:rPr>
              <a:t>IAPT and Community Mental Health Services COVID Specific initiatives and Interventions Cont’d</a:t>
            </a:r>
          </a:p>
        </p:txBody>
      </p:sp>
    </p:spTree>
    <p:extLst>
      <p:ext uri="{BB962C8B-B14F-4D97-AF65-F5344CB8AC3E}">
        <p14:creationId xmlns:p14="http://schemas.microsoft.com/office/powerpoint/2010/main" val="1293743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2120" y="1700808"/>
            <a:ext cx="10304145" cy="3456384"/>
          </a:xfrm>
        </p:spPr>
        <p:txBody>
          <a:bodyPr>
            <a:normAutofit/>
          </a:bodyPr>
          <a:lstStyle/>
          <a:p>
            <a:pPr marL="0" indent="0">
              <a:buNone/>
            </a:pPr>
            <a:endParaRPr lang="en-GB" sz="1900" dirty="0"/>
          </a:p>
          <a:p>
            <a:r>
              <a:rPr lang="en-GB" sz="1900" dirty="0">
                <a:solidFill>
                  <a:schemeClr val="tx2">
                    <a:lumMod val="60000"/>
                    <a:lumOff val="40000"/>
                  </a:schemeClr>
                </a:solidFill>
              </a:rPr>
              <a:t>HPFT are working with Respiratory Teams in the region to help people deal with anxiety associated with breathing difficulties.</a:t>
            </a:r>
          </a:p>
          <a:p>
            <a:endParaRPr lang="en-GB" sz="1900" dirty="0">
              <a:solidFill>
                <a:schemeClr val="tx2">
                  <a:lumMod val="60000"/>
                  <a:lumOff val="40000"/>
                </a:schemeClr>
              </a:solidFill>
            </a:endParaRPr>
          </a:p>
          <a:p>
            <a:r>
              <a:rPr lang="en-GB" sz="1900" dirty="0">
                <a:solidFill>
                  <a:schemeClr val="tx2">
                    <a:lumMod val="60000"/>
                    <a:lumOff val="40000"/>
                  </a:schemeClr>
                </a:solidFill>
              </a:rPr>
              <a:t>Looking at were we can be more responsive to requests across the system for psychological support for service users who may still be hospitalised or who are suffering from the longer term effects of infection, and the mental health issues rising from lockdowns and isolation.</a:t>
            </a:r>
          </a:p>
          <a:p>
            <a:endParaRPr lang="en-GB" sz="1900" dirty="0">
              <a:solidFill>
                <a:schemeClr val="tx2">
                  <a:lumMod val="60000"/>
                  <a:lumOff val="40000"/>
                </a:schemeClr>
              </a:solidFill>
            </a:endParaRPr>
          </a:p>
          <a:p>
            <a:r>
              <a:rPr lang="en-GB" sz="1900" dirty="0">
                <a:solidFill>
                  <a:schemeClr val="tx2">
                    <a:lumMod val="60000"/>
                    <a:lumOff val="40000"/>
                  </a:schemeClr>
                </a:solidFill>
              </a:rPr>
              <a:t>HPFT are developing Direct pathways into specialist services in acute settings and increasing co-location of services within the acute setting.</a:t>
            </a:r>
          </a:p>
          <a:p>
            <a:endParaRPr lang="en-GB" sz="1900" dirty="0">
              <a:solidFill>
                <a:schemeClr val="tx2">
                  <a:lumMod val="60000"/>
                  <a:lumOff val="40000"/>
                </a:schemeClr>
              </a:solidFill>
            </a:endParaRPr>
          </a:p>
          <a:p>
            <a:endParaRPr lang="en-GB" sz="2100" dirty="0">
              <a:solidFill>
                <a:schemeClr val="tx2">
                  <a:lumMod val="60000"/>
                  <a:lumOff val="40000"/>
                </a:schemeClr>
              </a:solidFill>
            </a:endParaRPr>
          </a:p>
          <a:p>
            <a:endParaRPr lang="en-GB" sz="2000" dirty="0">
              <a:solidFill>
                <a:schemeClr val="tx2">
                  <a:lumMod val="60000"/>
                  <a:lumOff val="40000"/>
                </a:schemeClr>
              </a:solidFill>
            </a:endParaRPr>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69340" y="102635"/>
            <a:ext cx="1878012" cy="933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descr="Herts A4 letter heade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66889"/>
          <a:stretch/>
        </p:blipFill>
        <p:spPr bwMode="auto">
          <a:xfrm>
            <a:off x="9590515" y="47296"/>
            <a:ext cx="1862308" cy="843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p:cNvSpPr txBox="1">
            <a:spLocks noChangeArrowheads="1"/>
          </p:cNvSpPr>
          <p:nvPr/>
        </p:nvSpPr>
        <p:spPr bwMode="auto">
          <a:xfrm>
            <a:off x="2" y="891261"/>
            <a:ext cx="11452821" cy="521515"/>
          </a:xfrm>
          <a:prstGeom prst="rect">
            <a:avLst/>
          </a:prstGeom>
          <a:solidFill>
            <a:schemeClr val="accent6"/>
          </a:solidFill>
          <a:ln>
            <a:noFill/>
          </a:ln>
          <a:effectLst/>
        </p:spPr>
        <p:txBody>
          <a:bodyPr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endParaRPr lang="en-GB" altLang="en-US" b="1" dirty="0">
              <a:solidFill>
                <a:srgbClr val="FFFFFF"/>
              </a:solidFill>
              <a:latin typeface="Calibri Light" panose="020F0302020204030204" pitchFamily="34" charset="0"/>
              <a:cs typeface="Calibri Light" panose="020F0302020204030204" pitchFamily="34" charset="0"/>
            </a:endParaRPr>
          </a:p>
        </p:txBody>
      </p:sp>
      <p:pic>
        <p:nvPicPr>
          <p:cNvPr id="7" name="Picture 10" descr="Values A4 letter footer"/>
          <p:cNvPicPr>
            <a:picLocks noChangeAspect="1" noChangeArrowheads="1"/>
          </p:cNvPicPr>
          <p:nvPr/>
        </p:nvPicPr>
        <p:blipFill>
          <a:blip r:embed="rId4" cstate="print">
            <a:extLst>
              <a:ext uri="{28A0092B-C50C-407E-A947-70E740481C1C}">
                <a14:useLocalDpi xmlns:a14="http://schemas.microsoft.com/office/drawing/2010/main" val="0"/>
              </a:ext>
            </a:extLst>
          </a:blip>
          <a:srcRect l="1839" r="77934"/>
          <a:stretch>
            <a:fillRect/>
          </a:stretch>
        </p:blipFill>
        <p:spPr bwMode="auto">
          <a:xfrm>
            <a:off x="107901" y="13875"/>
            <a:ext cx="1228732" cy="843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
          <p:cNvPicPr>
            <a:picLocks noChangeAspect="1" noChangeArrowheads="1"/>
          </p:cNvPicPr>
          <p:nvPr/>
        </p:nvPicPr>
        <p:blipFill rotWithShape="1">
          <a:blip r:embed="rId5">
            <a:extLst>
              <a:ext uri="{28A0092B-C50C-407E-A947-70E740481C1C}">
                <a14:useLocalDpi xmlns:a14="http://schemas.microsoft.com/office/drawing/2010/main" val="0"/>
              </a:ext>
            </a:extLst>
          </a:blip>
          <a:srcRect b="15462"/>
          <a:stretch/>
        </p:blipFill>
        <p:spPr bwMode="auto">
          <a:xfrm>
            <a:off x="4518877" y="6246813"/>
            <a:ext cx="2407524" cy="57105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036" y="580518"/>
            <a:ext cx="11447349" cy="1143000"/>
          </a:xfrm>
        </p:spPr>
        <p:txBody>
          <a:bodyPr>
            <a:noAutofit/>
          </a:bodyPr>
          <a:lstStyle/>
          <a:p>
            <a:r>
              <a:rPr lang="en-GB" sz="2200" b="1" dirty="0">
                <a:solidFill>
                  <a:schemeClr val="tx2"/>
                </a:solidFill>
              </a:rPr>
              <a:t>IAPT and Community Mental Health Services COVID Specific initiatives and Interventions Cont’d</a:t>
            </a:r>
          </a:p>
        </p:txBody>
      </p:sp>
    </p:spTree>
    <p:extLst>
      <p:ext uri="{BB962C8B-B14F-4D97-AF65-F5344CB8AC3E}">
        <p14:creationId xmlns:p14="http://schemas.microsoft.com/office/powerpoint/2010/main" val="14691400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4339" y="1628800"/>
            <a:ext cx="10304145" cy="3600400"/>
          </a:xfrm>
        </p:spPr>
        <p:txBody>
          <a:bodyPr>
            <a:normAutofit fontScale="92500" lnSpcReduction="10000"/>
          </a:bodyPr>
          <a:lstStyle/>
          <a:p>
            <a:pPr marL="0" indent="0">
              <a:buNone/>
            </a:pPr>
            <a:endParaRPr lang="en-GB" sz="2000" dirty="0">
              <a:solidFill>
                <a:schemeClr val="tx2">
                  <a:lumMod val="60000"/>
                  <a:lumOff val="40000"/>
                </a:schemeClr>
              </a:solidFill>
            </a:endParaRPr>
          </a:p>
          <a:p>
            <a:r>
              <a:rPr lang="en-GB" sz="1900" dirty="0">
                <a:solidFill>
                  <a:schemeClr val="tx2">
                    <a:lumMod val="60000"/>
                    <a:lumOff val="40000"/>
                  </a:schemeClr>
                </a:solidFill>
              </a:rPr>
              <a:t>We are looking to further develop the support we offer Carers specifically those caring for people suffering with long-term COVID, where they may not have had to care for a loved one before.</a:t>
            </a:r>
          </a:p>
          <a:p>
            <a:endParaRPr lang="en-GB" sz="1900" dirty="0">
              <a:solidFill>
                <a:schemeClr val="tx2">
                  <a:lumMod val="60000"/>
                  <a:lumOff val="40000"/>
                </a:schemeClr>
              </a:solidFill>
            </a:endParaRPr>
          </a:p>
          <a:p>
            <a:r>
              <a:rPr lang="en-GB" sz="1900" dirty="0">
                <a:solidFill>
                  <a:schemeClr val="tx2">
                    <a:lumMod val="60000"/>
                    <a:lumOff val="40000"/>
                  </a:schemeClr>
                </a:solidFill>
              </a:rPr>
              <a:t>Extended 24/7 Help support line and enhanced the service by offering a direct route to the Single Point of Access for the 111 service to alleviate pressures and reduce attendances to A&amp;E.</a:t>
            </a:r>
          </a:p>
          <a:p>
            <a:endParaRPr lang="en-GB" sz="1900" dirty="0">
              <a:solidFill>
                <a:schemeClr val="tx2">
                  <a:lumMod val="60000"/>
                  <a:lumOff val="40000"/>
                </a:schemeClr>
              </a:solidFill>
            </a:endParaRPr>
          </a:p>
          <a:p>
            <a:r>
              <a:rPr lang="en-GB" sz="1900" dirty="0">
                <a:solidFill>
                  <a:schemeClr val="tx2">
                    <a:lumMod val="60000"/>
                    <a:lumOff val="40000"/>
                  </a:schemeClr>
                </a:solidFill>
              </a:rPr>
              <a:t>Community services have re focused resources to ensure the most clinically vulnerable patients continue to have face to face appointments in a COVID safe environment.</a:t>
            </a:r>
          </a:p>
          <a:p>
            <a:endParaRPr lang="en-GB" sz="1900" dirty="0">
              <a:solidFill>
                <a:schemeClr val="tx2">
                  <a:lumMod val="60000"/>
                  <a:lumOff val="40000"/>
                </a:schemeClr>
              </a:solidFill>
            </a:endParaRPr>
          </a:p>
          <a:p>
            <a:r>
              <a:rPr lang="en-GB" sz="1900" dirty="0">
                <a:solidFill>
                  <a:schemeClr val="tx2">
                    <a:lumMod val="60000"/>
                    <a:lumOff val="40000"/>
                  </a:schemeClr>
                </a:solidFill>
              </a:rPr>
              <a:t>A clear Emphasis on enhanced primary care, social prescribing, peer support and a move away </a:t>
            </a:r>
            <a:r>
              <a:rPr lang="en-GB" sz="1900">
                <a:solidFill>
                  <a:schemeClr val="tx2">
                    <a:lumMod val="60000"/>
                    <a:lumOff val="40000"/>
                  </a:schemeClr>
                </a:solidFill>
              </a:rPr>
              <a:t>from CPA </a:t>
            </a:r>
            <a:r>
              <a:rPr lang="en-GB" sz="1900" dirty="0">
                <a:solidFill>
                  <a:schemeClr val="tx2">
                    <a:lumMod val="60000"/>
                    <a:lumOff val="40000"/>
                  </a:schemeClr>
                </a:solidFill>
              </a:rPr>
              <a:t>as we implement the </a:t>
            </a:r>
            <a:r>
              <a:rPr lang="en-GB" sz="1900">
                <a:solidFill>
                  <a:schemeClr val="tx2">
                    <a:lumMod val="60000"/>
                    <a:lumOff val="40000"/>
                  </a:schemeClr>
                </a:solidFill>
              </a:rPr>
              <a:t>community framework.</a:t>
            </a:r>
            <a:endParaRPr lang="en-GB" sz="1900" dirty="0">
              <a:solidFill>
                <a:schemeClr val="tx2">
                  <a:lumMod val="60000"/>
                  <a:lumOff val="40000"/>
                </a:schemeClr>
              </a:solidFill>
            </a:endParaRPr>
          </a:p>
          <a:p>
            <a:endParaRPr lang="en-GB" sz="2100" dirty="0">
              <a:solidFill>
                <a:schemeClr val="tx2">
                  <a:lumMod val="60000"/>
                  <a:lumOff val="40000"/>
                </a:schemeClr>
              </a:solidFill>
            </a:endParaRPr>
          </a:p>
          <a:p>
            <a:endParaRPr lang="en-GB" sz="2000" dirty="0"/>
          </a:p>
          <a:p>
            <a:endParaRPr lang="en-GB" sz="2000" dirty="0">
              <a:solidFill>
                <a:schemeClr val="tx2">
                  <a:lumMod val="60000"/>
                  <a:lumOff val="40000"/>
                </a:schemeClr>
              </a:solidFill>
            </a:endParaRPr>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69340" y="102635"/>
            <a:ext cx="1878012" cy="933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descr="Herts A4 letter heade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66889"/>
          <a:stretch/>
        </p:blipFill>
        <p:spPr bwMode="auto">
          <a:xfrm>
            <a:off x="9590515" y="47296"/>
            <a:ext cx="1862308" cy="843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p:cNvSpPr txBox="1">
            <a:spLocks noChangeArrowheads="1"/>
          </p:cNvSpPr>
          <p:nvPr/>
        </p:nvSpPr>
        <p:spPr bwMode="auto">
          <a:xfrm>
            <a:off x="2" y="891261"/>
            <a:ext cx="11452821" cy="521515"/>
          </a:xfrm>
          <a:prstGeom prst="rect">
            <a:avLst/>
          </a:prstGeom>
          <a:solidFill>
            <a:schemeClr val="accent6"/>
          </a:solidFill>
          <a:ln>
            <a:noFill/>
          </a:ln>
          <a:effectLst/>
        </p:spPr>
        <p:txBody>
          <a:bodyPr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endParaRPr lang="en-GB" altLang="en-US" b="1" dirty="0">
              <a:solidFill>
                <a:srgbClr val="FFFFFF"/>
              </a:solidFill>
              <a:latin typeface="Calibri Light" panose="020F0302020204030204" pitchFamily="34" charset="0"/>
              <a:cs typeface="Calibri Light" panose="020F0302020204030204" pitchFamily="34" charset="0"/>
            </a:endParaRPr>
          </a:p>
        </p:txBody>
      </p:sp>
      <p:pic>
        <p:nvPicPr>
          <p:cNvPr id="7" name="Picture 10" descr="Values A4 letter footer"/>
          <p:cNvPicPr>
            <a:picLocks noChangeAspect="1" noChangeArrowheads="1"/>
          </p:cNvPicPr>
          <p:nvPr/>
        </p:nvPicPr>
        <p:blipFill>
          <a:blip r:embed="rId4" cstate="print">
            <a:extLst>
              <a:ext uri="{28A0092B-C50C-407E-A947-70E740481C1C}">
                <a14:useLocalDpi xmlns:a14="http://schemas.microsoft.com/office/drawing/2010/main" val="0"/>
              </a:ext>
            </a:extLst>
          </a:blip>
          <a:srcRect l="1839" r="77934"/>
          <a:stretch>
            <a:fillRect/>
          </a:stretch>
        </p:blipFill>
        <p:spPr bwMode="auto">
          <a:xfrm>
            <a:off x="107901" y="13875"/>
            <a:ext cx="1228732" cy="843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
          <p:cNvPicPr>
            <a:picLocks noChangeAspect="1" noChangeArrowheads="1"/>
          </p:cNvPicPr>
          <p:nvPr/>
        </p:nvPicPr>
        <p:blipFill rotWithShape="1">
          <a:blip r:embed="rId5">
            <a:extLst>
              <a:ext uri="{28A0092B-C50C-407E-A947-70E740481C1C}">
                <a14:useLocalDpi xmlns:a14="http://schemas.microsoft.com/office/drawing/2010/main" val="0"/>
              </a:ext>
            </a:extLst>
          </a:blip>
          <a:srcRect b="15462"/>
          <a:stretch/>
        </p:blipFill>
        <p:spPr bwMode="auto">
          <a:xfrm>
            <a:off x="4518877" y="6246813"/>
            <a:ext cx="2407524" cy="57105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78562" y="827982"/>
            <a:ext cx="11339451" cy="648072"/>
          </a:xfrm>
        </p:spPr>
        <p:txBody>
          <a:bodyPr>
            <a:noAutofit/>
          </a:bodyPr>
          <a:lstStyle/>
          <a:p>
            <a:r>
              <a:rPr lang="en-GB" sz="2200" b="1" dirty="0">
                <a:solidFill>
                  <a:schemeClr val="tx2"/>
                </a:solidFill>
              </a:rPr>
              <a:t>IAPT and Community Mental Health Services COVID Specific initiatives and Interventions Cont’d</a:t>
            </a:r>
          </a:p>
        </p:txBody>
      </p:sp>
    </p:spTree>
    <p:extLst>
      <p:ext uri="{BB962C8B-B14F-4D97-AF65-F5344CB8AC3E}">
        <p14:creationId xmlns:p14="http://schemas.microsoft.com/office/powerpoint/2010/main" val="38159121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70566" y="1700808"/>
            <a:ext cx="10304145" cy="4140732"/>
          </a:xfrm>
        </p:spPr>
        <p:txBody>
          <a:bodyPr>
            <a:normAutofit/>
          </a:bodyPr>
          <a:lstStyle/>
          <a:p>
            <a:pPr>
              <a:lnSpc>
                <a:spcPct val="80000"/>
              </a:lnSpc>
              <a:defRPr/>
            </a:pPr>
            <a:r>
              <a:rPr lang="en-GB" altLang="en-US" sz="1900" dirty="0">
                <a:solidFill>
                  <a:schemeClr val="tx2">
                    <a:lumMod val="60000"/>
                    <a:lumOff val="40000"/>
                  </a:schemeClr>
                </a:solidFill>
                <a:cs typeface="Arial" panose="020B0604020202020204" pitchFamily="34" charset="0"/>
              </a:rPr>
              <a:t>For the person</a:t>
            </a:r>
          </a:p>
          <a:p>
            <a:pPr lvl="1">
              <a:lnSpc>
                <a:spcPct val="80000"/>
              </a:lnSpc>
              <a:buFont typeface="Arial" panose="020B0604020202020204" pitchFamily="34" charset="0"/>
              <a:buChar char="•"/>
              <a:defRPr/>
            </a:pPr>
            <a:r>
              <a:rPr lang="en-GB" altLang="en-US" sz="1900" dirty="0">
                <a:solidFill>
                  <a:schemeClr val="tx2">
                    <a:lumMod val="60000"/>
                    <a:lumOff val="40000"/>
                  </a:schemeClr>
                </a:solidFill>
                <a:cs typeface="Arial" panose="020B0604020202020204" pitchFamily="34" charset="0"/>
              </a:rPr>
              <a:t>Able to access support from HPFT without accessing the emergency services or other health services</a:t>
            </a:r>
          </a:p>
          <a:p>
            <a:pPr lvl="1">
              <a:lnSpc>
                <a:spcPct val="80000"/>
              </a:lnSpc>
              <a:buFont typeface="Arial" panose="020B0604020202020204" pitchFamily="34" charset="0"/>
              <a:buChar char="•"/>
              <a:defRPr/>
            </a:pPr>
            <a:r>
              <a:rPr lang="en-GB" altLang="en-US" sz="1900" dirty="0">
                <a:solidFill>
                  <a:schemeClr val="tx2">
                    <a:lumMod val="60000"/>
                    <a:lumOff val="40000"/>
                  </a:schemeClr>
                </a:solidFill>
                <a:cs typeface="Arial" panose="020B0604020202020204" pitchFamily="34" charset="0"/>
              </a:rPr>
              <a:t>Crisis plan and next steps in one hour from contact with First Response </a:t>
            </a:r>
          </a:p>
          <a:p>
            <a:pPr lvl="1">
              <a:lnSpc>
                <a:spcPct val="80000"/>
              </a:lnSpc>
              <a:buFont typeface="Arial" panose="020B0604020202020204" pitchFamily="34" charset="0"/>
              <a:buChar char="•"/>
              <a:defRPr/>
            </a:pPr>
            <a:r>
              <a:rPr lang="en-GB" altLang="en-US" sz="1900" dirty="0">
                <a:solidFill>
                  <a:schemeClr val="tx2">
                    <a:lumMod val="60000"/>
                    <a:lumOff val="40000"/>
                  </a:schemeClr>
                </a:solidFill>
                <a:cs typeface="Arial" panose="020B0604020202020204" pitchFamily="34" charset="0"/>
              </a:rPr>
              <a:t>Assessment in a way and place that works for the person in crisis, including extended assessment in a building base</a:t>
            </a:r>
          </a:p>
          <a:p>
            <a:pPr marL="0" indent="0">
              <a:lnSpc>
                <a:spcPct val="80000"/>
              </a:lnSpc>
              <a:buNone/>
              <a:defRPr/>
            </a:pPr>
            <a:endParaRPr lang="en-GB" altLang="en-US" sz="1900" dirty="0">
              <a:solidFill>
                <a:schemeClr val="tx2">
                  <a:lumMod val="60000"/>
                  <a:lumOff val="40000"/>
                </a:schemeClr>
              </a:solidFill>
              <a:cs typeface="Arial" panose="020B0604020202020204" pitchFamily="34" charset="0"/>
            </a:endParaRPr>
          </a:p>
          <a:p>
            <a:pPr>
              <a:lnSpc>
                <a:spcPct val="80000"/>
              </a:lnSpc>
              <a:defRPr/>
            </a:pPr>
            <a:r>
              <a:rPr lang="en-GB" altLang="en-US" sz="1900" dirty="0">
                <a:solidFill>
                  <a:schemeClr val="tx2">
                    <a:lumMod val="60000"/>
                    <a:lumOff val="40000"/>
                  </a:schemeClr>
                </a:solidFill>
                <a:cs typeface="Arial" panose="020B0604020202020204" pitchFamily="34" charset="0"/>
              </a:rPr>
              <a:t>For carers</a:t>
            </a:r>
          </a:p>
          <a:p>
            <a:pPr marL="742950" lvl="2" indent="-342900">
              <a:lnSpc>
                <a:spcPct val="80000"/>
              </a:lnSpc>
              <a:defRPr/>
            </a:pPr>
            <a:r>
              <a:rPr lang="en-GB" altLang="en-US" sz="1900" dirty="0">
                <a:solidFill>
                  <a:schemeClr val="tx2">
                    <a:lumMod val="60000"/>
                    <a:lumOff val="40000"/>
                  </a:schemeClr>
                </a:solidFill>
                <a:cs typeface="Arial" panose="020B0604020202020204" pitchFamily="34" charset="0"/>
              </a:rPr>
              <a:t>Concerns taken seriously and encouraged to be part of care and support planning </a:t>
            </a:r>
          </a:p>
          <a:p>
            <a:pPr marL="0" indent="0">
              <a:lnSpc>
                <a:spcPct val="80000"/>
              </a:lnSpc>
              <a:buNone/>
              <a:defRPr/>
            </a:pPr>
            <a:endParaRPr lang="en-GB" altLang="en-US" sz="1900" dirty="0">
              <a:solidFill>
                <a:schemeClr val="tx2">
                  <a:lumMod val="60000"/>
                  <a:lumOff val="40000"/>
                </a:schemeClr>
              </a:solidFill>
              <a:cs typeface="Arial" panose="020B0604020202020204" pitchFamily="34" charset="0"/>
            </a:endParaRPr>
          </a:p>
          <a:p>
            <a:pPr>
              <a:lnSpc>
                <a:spcPct val="80000"/>
              </a:lnSpc>
              <a:defRPr/>
            </a:pPr>
            <a:r>
              <a:rPr lang="en-GB" altLang="en-US" sz="1900" dirty="0">
                <a:solidFill>
                  <a:schemeClr val="tx2">
                    <a:lumMod val="60000"/>
                    <a:lumOff val="40000"/>
                  </a:schemeClr>
                </a:solidFill>
                <a:cs typeface="Arial" panose="020B0604020202020204" pitchFamily="34" charset="0"/>
              </a:rPr>
              <a:t>For the health economy</a:t>
            </a:r>
          </a:p>
          <a:p>
            <a:pPr marL="742950" lvl="2" indent="-342900">
              <a:lnSpc>
                <a:spcPct val="80000"/>
              </a:lnSpc>
              <a:defRPr/>
            </a:pPr>
            <a:r>
              <a:rPr lang="en-GB" altLang="en-US" sz="1900" dirty="0">
                <a:solidFill>
                  <a:schemeClr val="tx2">
                    <a:lumMod val="60000"/>
                    <a:lumOff val="40000"/>
                  </a:schemeClr>
                </a:solidFill>
                <a:cs typeface="Arial" panose="020B0604020202020204" pitchFamily="34" charset="0"/>
              </a:rPr>
              <a:t>Managing people in crisis at an earliest stage of crisis</a:t>
            </a:r>
          </a:p>
          <a:p>
            <a:pPr marL="742950" lvl="2" indent="-342900">
              <a:lnSpc>
                <a:spcPct val="80000"/>
              </a:lnSpc>
              <a:defRPr/>
            </a:pPr>
            <a:r>
              <a:rPr lang="en-GB" altLang="en-US" sz="1900" dirty="0">
                <a:solidFill>
                  <a:schemeClr val="tx2">
                    <a:lumMod val="60000"/>
                    <a:lumOff val="40000"/>
                  </a:schemeClr>
                </a:solidFill>
                <a:cs typeface="Arial" panose="020B0604020202020204" pitchFamily="34" charset="0"/>
              </a:rPr>
              <a:t>Reducing repeat attendance at Emergency Departments or GP surgeries</a:t>
            </a:r>
          </a:p>
          <a:p>
            <a:pPr marL="742950" lvl="2" indent="-342900">
              <a:lnSpc>
                <a:spcPct val="80000"/>
              </a:lnSpc>
              <a:defRPr/>
            </a:pPr>
            <a:r>
              <a:rPr lang="en-GB" altLang="en-US" sz="1900" dirty="0">
                <a:solidFill>
                  <a:schemeClr val="tx2">
                    <a:lumMod val="60000"/>
                    <a:lumOff val="40000"/>
                  </a:schemeClr>
                </a:solidFill>
                <a:cs typeface="Arial" panose="020B0604020202020204" pitchFamily="34" charset="0"/>
              </a:rPr>
              <a:t>Access to CRHT pathway for e.g. Ambulance Service; Police via Street Triage; other partners</a:t>
            </a:r>
          </a:p>
          <a:p>
            <a:pPr>
              <a:lnSpc>
                <a:spcPct val="80000"/>
              </a:lnSpc>
              <a:buFontTx/>
              <a:buChar char="•"/>
              <a:defRPr/>
            </a:pPr>
            <a:endParaRPr lang="en-GB" sz="2000" dirty="0">
              <a:solidFill>
                <a:schemeClr val="tx2">
                  <a:lumMod val="60000"/>
                  <a:lumOff val="40000"/>
                </a:schemeClr>
              </a:solidFill>
              <a:cs typeface="Arial" panose="020B0604020202020204" pitchFamily="34" charset="0"/>
            </a:endParaRPr>
          </a:p>
        </p:txBody>
      </p:sp>
      <p:pic>
        <p:nvPicPr>
          <p:cNvPr id="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69340" y="102635"/>
            <a:ext cx="1878012" cy="933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descr="Herts A4 letter heade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66889"/>
          <a:stretch/>
        </p:blipFill>
        <p:spPr bwMode="auto">
          <a:xfrm>
            <a:off x="9590515" y="47296"/>
            <a:ext cx="1862308" cy="843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p:cNvSpPr txBox="1">
            <a:spLocks noChangeArrowheads="1"/>
          </p:cNvSpPr>
          <p:nvPr/>
        </p:nvSpPr>
        <p:spPr bwMode="auto">
          <a:xfrm>
            <a:off x="2" y="891261"/>
            <a:ext cx="11452821" cy="521515"/>
          </a:xfrm>
          <a:prstGeom prst="rect">
            <a:avLst/>
          </a:prstGeom>
          <a:solidFill>
            <a:schemeClr val="accent6"/>
          </a:solidFill>
          <a:ln>
            <a:noFill/>
          </a:ln>
          <a:effectLst/>
        </p:spPr>
        <p:txBody>
          <a:bodyPr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endParaRPr lang="en-GB" altLang="en-US" b="1" dirty="0">
              <a:solidFill>
                <a:srgbClr val="FFFFFF"/>
              </a:solidFill>
              <a:latin typeface="Calibri Light" panose="020F0302020204030204" pitchFamily="34" charset="0"/>
              <a:cs typeface="Calibri Light" panose="020F0302020204030204" pitchFamily="34" charset="0"/>
            </a:endParaRPr>
          </a:p>
        </p:txBody>
      </p:sp>
      <p:pic>
        <p:nvPicPr>
          <p:cNvPr id="7" name="Picture 10" descr="Values A4 letter footer"/>
          <p:cNvPicPr>
            <a:picLocks noChangeAspect="1" noChangeArrowheads="1"/>
          </p:cNvPicPr>
          <p:nvPr/>
        </p:nvPicPr>
        <p:blipFill>
          <a:blip r:embed="rId5" cstate="print">
            <a:extLst>
              <a:ext uri="{28A0092B-C50C-407E-A947-70E740481C1C}">
                <a14:useLocalDpi xmlns:a14="http://schemas.microsoft.com/office/drawing/2010/main" val="0"/>
              </a:ext>
            </a:extLst>
          </a:blip>
          <a:srcRect l="1839" r="77934"/>
          <a:stretch>
            <a:fillRect/>
          </a:stretch>
        </p:blipFill>
        <p:spPr bwMode="auto">
          <a:xfrm>
            <a:off x="107901" y="13875"/>
            <a:ext cx="1228732" cy="843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
          <p:cNvPicPr>
            <a:picLocks noChangeAspect="1" noChangeArrowheads="1"/>
          </p:cNvPicPr>
          <p:nvPr/>
        </p:nvPicPr>
        <p:blipFill rotWithShape="1">
          <a:blip r:embed="rId6">
            <a:extLst>
              <a:ext uri="{28A0092B-C50C-407E-A947-70E740481C1C}">
                <a14:useLocalDpi xmlns:a14="http://schemas.microsoft.com/office/drawing/2010/main" val="0"/>
              </a:ext>
            </a:extLst>
          </a:blip>
          <a:srcRect b="15462"/>
          <a:stretch/>
        </p:blipFill>
        <p:spPr bwMode="auto">
          <a:xfrm>
            <a:off x="4518877" y="6246813"/>
            <a:ext cx="2407524" cy="57105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33426" y="827982"/>
            <a:ext cx="11233248" cy="648072"/>
          </a:xfrm>
        </p:spPr>
        <p:txBody>
          <a:bodyPr>
            <a:noAutofit/>
          </a:bodyPr>
          <a:lstStyle/>
          <a:p>
            <a:r>
              <a:rPr lang="en-GB" sz="2400" b="1" dirty="0">
                <a:solidFill>
                  <a:schemeClr val="tx2"/>
                </a:solidFill>
              </a:rPr>
              <a:t>IAPT and Community Mental Health Services Proposed Outcomes</a:t>
            </a:r>
          </a:p>
        </p:txBody>
      </p:sp>
    </p:spTree>
    <p:extLst>
      <p:ext uri="{BB962C8B-B14F-4D97-AF65-F5344CB8AC3E}">
        <p14:creationId xmlns:p14="http://schemas.microsoft.com/office/powerpoint/2010/main" val="554354813"/>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4"/>
          <p:cNvPicPr>
            <a:picLocks noChangeAspect="1" noChangeArrowheads="1"/>
          </p:cNvPicPr>
          <p:nvPr/>
        </p:nvPicPr>
        <p:blipFill rotWithShape="1">
          <a:blip r:embed="rId2">
            <a:extLst>
              <a:ext uri="{28A0092B-C50C-407E-A947-70E740481C1C}">
                <a14:useLocalDpi xmlns:a14="http://schemas.microsoft.com/office/drawing/2010/main" val="0"/>
              </a:ext>
            </a:extLst>
          </a:blip>
          <a:srcRect b="15462"/>
          <a:stretch/>
        </p:blipFill>
        <p:spPr bwMode="auto">
          <a:xfrm>
            <a:off x="4518877" y="6282330"/>
            <a:ext cx="2407524" cy="571054"/>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430050" y="1484784"/>
            <a:ext cx="10585177" cy="5103423"/>
          </a:xfrm>
        </p:spPr>
        <p:txBody>
          <a:bodyPr>
            <a:normAutofit fontScale="55000" lnSpcReduction="20000"/>
          </a:bodyPr>
          <a:lstStyle/>
          <a:p>
            <a:pPr marL="0" indent="0">
              <a:buNone/>
            </a:pPr>
            <a:r>
              <a:rPr lang="en-GB" sz="2900" dirty="0">
                <a:solidFill>
                  <a:schemeClr val="tx2">
                    <a:lumMod val="60000"/>
                    <a:lumOff val="40000"/>
                  </a:schemeClr>
                </a:solidFill>
              </a:rPr>
              <a:t>Prior to the COVID Pandemic HPFT had developed a comprehensive Programme of Transformation across all service lines within the Trust, adopting a Continuous Quality Improvement (CQI) approach to transforming and delivering Mental Health Services .</a:t>
            </a:r>
          </a:p>
          <a:p>
            <a:pPr marL="0" indent="0">
              <a:buNone/>
            </a:pPr>
            <a:endParaRPr lang="en-GB" sz="2900" dirty="0">
              <a:solidFill>
                <a:schemeClr val="tx2">
                  <a:lumMod val="60000"/>
                  <a:lumOff val="40000"/>
                </a:schemeClr>
              </a:solidFill>
            </a:endParaRPr>
          </a:p>
          <a:p>
            <a:pPr marL="0" indent="0">
              <a:buNone/>
            </a:pPr>
            <a:r>
              <a:rPr lang="en-GB" sz="2900" dirty="0">
                <a:solidFill>
                  <a:schemeClr val="tx2">
                    <a:lumMod val="60000"/>
                    <a:lumOff val="40000"/>
                  </a:schemeClr>
                </a:solidFill>
              </a:rPr>
              <a:t>During the initial out break in Spring 2020 it was necessary to pause some of these transformation plans in order to allow for staff redeployment to priority services.</a:t>
            </a:r>
          </a:p>
          <a:p>
            <a:pPr marL="0" indent="0">
              <a:buNone/>
            </a:pPr>
            <a:endParaRPr lang="en-GB" sz="2900" dirty="0">
              <a:solidFill>
                <a:schemeClr val="tx2">
                  <a:lumMod val="60000"/>
                  <a:lumOff val="40000"/>
                </a:schemeClr>
              </a:solidFill>
            </a:endParaRPr>
          </a:p>
          <a:p>
            <a:pPr marL="0" indent="0">
              <a:buNone/>
            </a:pPr>
            <a:r>
              <a:rPr lang="en-GB" sz="2900" dirty="0">
                <a:solidFill>
                  <a:schemeClr val="tx2">
                    <a:lumMod val="60000"/>
                    <a:lumOff val="40000"/>
                  </a:schemeClr>
                </a:solidFill>
              </a:rPr>
              <a:t>Following the end of the National Lockdown in the Summer of 2020 all service lines and transformation projects within the trust entered a recovery stage.  </a:t>
            </a:r>
          </a:p>
          <a:p>
            <a:pPr marL="0" indent="0">
              <a:buNone/>
            </a:pPr>
            <a:endParaRPr lang="en-GB" sz="2900" dirty="0">
              <a:solidFill>
                <a:schemeClr val="tx2">
                  <a:lumMod val="60000"/>
                  <a:lumOff val="40000"/>
                </a:schemeClr>
              </a:solidFill>
            </a:endParaRPr>
          </a:p>
          <a:p>
            <a:pPr marL="0" indent="0">
              <a:buNone/>
            </a:pPr>
            <a:r>
              <a:rPr lang="en-GB" sz="2900" dirty="0">
                <a:solidFill>
                  <a:schemeClr val="tx2">
                    <a:lumMod val="60000"/>
                    <a:lumOff val="40000"/>
                  </a:schemeClr>
                </a:solidFill>
              </a:rPr>
              <a:t>All Transformation Projects that were identified as being key to manage system wide demand and capacity during the continuing pandemic and in readiness for the winter months  were refreshed to increase the offer of services to include treatments and interventions required as a result of the pandemic including but not limited to;</a:t>
            </a:r>
          </a:p>
          <a:p>
            <a:pPr marL="0" indent="0">
              <a:buNone/>
            </a:pPr>
            <a:endParaRPr lang="en-GB" sz="2900" dirty="0">
              <a:solidFill>
                <a:schemeClr val="tx2">
                  <a:lumMod val="60000"/>
                  <a:lumOff val="40000"/>
                </a:schemeClr>
              </a:solidFill>
            </a:endParaRPr>
          </a:p>
          <a:p>
            <a:r>
              <a:rPr lang="en-GB" sz="2900" dirty="0">
                <a:solidFill>
                  <a:schemeClr val="tx2">
                    <a:lumMod val="60000"/>
                    <a:lumOff val="40000"/>
                  </a:schemeClr>
                </a:solidFill>
              </a:rPr>
              <a:t>Increased services and greater partner working to engage with those experiencing Depression and Anxiety and the Mental Health difficulties as a result of the COVID Pandemic</a:t>
            </a:r>
          </a:p>
          <a:p>
            <a:r>
              <a:rPr lang="en-GB" sz="2900" dirty="0">
                <a:solidFill>
                  <a:schemeClr val="tx2">
                    <a:lumMod val="60000"/>
                    <a:lumOff val="40000"/>
                  </a:schemeClr>
                </a:solidFill>
              </a:rPr>
              <a:t>To give a Psychological and Physical MDT approach for those suffering respiratory disease as a result of COVID infection</a:t>
            </a:r>
          </a:p>
          <a:p>
            <a:r>
              <a:rPr lang="en-GB" sz="2900" dirty="0">
                <a:solidFill>
                  <a:schemeClr val="tx2">
                    <a:lumMod val="60000"/>
                    <a:lumOff val="40000"/>
                  </a:schemeClr>
                </a:solidFill>
              </a:rPr>
              <a:t>To give Psychological and Physical MDT approach for those suffering from Long COVID Symptoms</a:t>
            </a:r>
          </a:p>
          <a:p>
            <a:r>
              <a:rPr lang="en-GB" sz="2900" dirty="0">
                <a:solidFill>
                  <a:schemeClr val="tx2">
                    <a:lumMod val="60000"/>
                    <a:lumOff val="40000"/>
                  </a:schemeClr>
                </a:solidFill>
              </a:rPr>
              <a:t>To give support to emergency workers dealing with members of the public who may be in crisis</a:t>
            </a:r>
          </a:p>
          <a:p>
            <a:r>
              <a:rPr lang="en-GB" sz="2900" dirty="0">
                <a:solidFill>
                  <a:schemeClr val="tx2">
                    <a:lumMod val="60000"/>
                    <a:lumOff val="40000"/>
                  </a:schemeClr>
                </a:solidFill>
              </a:rPr>
              <a:t>To give support to families and carers who may for the first time find themselves caring for a loved one as a result of COVID infection who previously were in good health</a:t>
            </a:r>
          </a:p>
          <a:p>
            <a:r>
              <a:rPr lang="en-GB" sz="2900" dirty="0">
                <a:solidFill>
                  <a:schemeClr val="tx2">
                    <a:lumMod val="60000"/>
                    <a:lumOff val="40000"/>
                  </a:schemeClr>
                </a:solidFill>
              </a:rPr>
              <a:t>Increased virtual and teleconsultations to ensure continued delivery of services in a COVID safe environment</a:t>
            </a:r>
          </a:p>
          <a:p>
            <a:endParaRPr lang="en-GB" sz="2000" dirty="0"/>
          </a:p>
        </p:txBody>
      </p:sp>
      <p:pic>
        <p:nvPicPr>
          <p:cNvPr id="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71038" y="0"/>
            <a:ext cx="1878012" cy="933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descr="Herts A4 letter heade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66889"/>
          <a:stretch/>
        </p:blipFill>
        <p:spPr bwMode="auto">
          <a:xfrm>
            <a:off x="9590515" y="47296"/>
            <a:ext cx="1862308" cy="843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p:cNvSpPr txBox="1">
            <a:spLocks noChangeArrowheads="1"/>
          </p:cNvSpPr>
          <p:nvPr/>
        </p:nvSpPr>
        <p:spPr bwMode="auto">
          <a:xfrm>
            <a:off x="-3771" y="891261"/>
            <a:ext cx="11452821" cy="521515"/>
          </a:xfrm>
          <a:prstGeom prst="rect">
            <a:avLst/>
          </a:prstGeom>
          <a:solidFill>
            <a:schemeClr val="accent6"/>
          </a:solidFill>
          <a:ln>
            <a:noFill/>
          </a:ln>
          <a:effectLst/>
        </p:spPr>
        <p:txBody>
          <a:bodyPr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endParaRPr lang="en-GB" altLang="en-US" b="1" dirty="0">
              <a:solidFill>
                <a:srgbClr val="FFFFFF"/>
              </a:solidFill>
              <a:latin typeface="Calibri Light" panose="020F0302020204030204" pitchFamily="34" charset="0"/>
              <a:cs typeface="Calibri Light" panose="020F0302020204030204" pitchFamily="34" charset="0"/>
            </a:endParaRPr>
          </a:p>
        </p:txBody>
      </p:sp>
      <p:pic>
        <p:nvPicPr>
          <p:cNvPr id="7" name="Picture 10" descr="Values A4 letter footer"/>
          <p:cNvPicPr>
            <a:picLocks noChangeAspect="1" noChangeArrowheads="1"/>
          </p:cNvPicPr>
          <p:nvPr/>
        </p:nvPicPr>
        <p:blipFill>
          <a:blip r:embed="rId5" cstate="print">
            <a:extLst>
              <a:ext uri="{28A0092B-C50C-407E-A947-70E740481C1C}">
                <a14:useLocalDpi xmlns:a14="http://schemas.microsoft.com/office/drawing/2010/main" val="0"/>
              </a:ext>
            </a:extLst>
          </a:blip>
          <a:srcRect l="1839" r="77934"/>
          <a:stretch>
            <a:fillRect/>
          </a:stretch>
        </p:blipFill>
        <p:spPr bwMode="auto">
          <a:xfrm>
            <a:off x="107901" y="13875"/>
            <a:ext cx="1228732" cy="843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570566" y="1152018"/>
            <a:ext cx="10304145" cy="377499"/>
          </a:xfrm>
        </p:spPr>
        <p:txBody>
          <a:bodyPr>
            <a:noAutofit/>
          </a:bodyPr>
          <a:lstStyle/>
          <a:p>
            <a:r>
              <a:rPr lang="en-GB" sz="2400" b="1" dirty="0">
                <a:solidFill>
                  <a:schemeClr val="tx2"/>
                </a:solidFill>
              </a:rPr>
              <a:t>Transforming IAPT and Community Mental Health Services </a:t>
            </a:r>
            <a:br>
              <a:rPr lang="en-GB" sz="2400" b="1" dirty="0">
                <a:solidFill>
                  <a:schemeClr val="tx2"/>
                </a:solidFill>
              </a:rPr>
            </a:br>
            <a:endParaRPr lang="en-GB" sz="2400" b="1" dirty="0">
              <a:solidFill>
                <a:schemeClr val="tx2"/>
              </a:solidFill>
            </a:endParaRPr>
          </a:p>
        </p:txBody>
      </p:sp>
    </p:spTree>
    <p:extLst>
      <p:ext uri="{BB962C8B-B14F-4D97-AF65-F5344CB8AC3E}">
        <p14:creationId xmlns:p14="http://schemas.microsoft.com/office/powerpoint/2010/main" val="1502903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933" y="1556792"/>
            <a:ext cx="10478778" cy="4104456"/>
          </a:xfrm>
        </p:spPr>
        <p:txBody>
          <a:bodyPr>
            <a:noAutofit/>
          </a:bodyPr>
          <a:lstStyle/>
          <a:p>
            <a:pPr marL="0" indent="0">
              <a:buNone/>
            </a:pPr>
            <a:endParaRPr lang="en-GB" sz="1700" dirty="0">
              <a:solidFill>
                <a:schemeClr val="tx2">
                  <a:lumMod val="60000"/>
                  <a:lumOff val="40000"/>
                </a:schemeClr>
              </a:solidFill>
            </a:endParaRPr>
          </a:p>
          <a:p>
            <a:pPr marL="0" indent="0">
              <a:buNone/>
            </a:pPr>
            <a:r>
              <a:rPr lang="en-GB" sz="1700" dirty="0">
                <a:solidFill>
                  <a:schemeClr val="tx2">
                    <a:lumMod val="60000"/>
                    <a:lumOff val="40000"/>
                  </a:schemeClr>
                </a:solidFill>
              </a:rPr>
              <a:t>As a result of the Pandemic HPFT has moved swiftly to increase the service offer of both IAPT and Community Mental Health Services over to treatments and interventions affected by COVID.  Additionally we have looked to develop services and support to the healthcare system at a system and regional level.</a:t>
            </a:r>
          </a:p>
          <a:p>
            <a:pPr marL="0" indent="0">
              <a:buNone/>
            </a:pPr>
            <a:endParaRPr lang="en-GB" sz="1700" dirty="0">
              <a:solidFill>
                <a:schemeClr val="tx2">
                  <a:lumMod val="60000"/>
                  <a:lumOff val="40000"/>
                </a:schemeClr>
              </a:solidFill>
            </a:endParaRPr>
          </a:p>
          <a:p>
            <a:pPr marL="0" indent="0">
              <a:buNone/>
            </a:pPr>
            <a:r>
              <a:rPr lang="en-GB" sz="1700" dirty="0">
                <a:solidFill>
                  <a:schemeClr val="tx2">
                    <a:lumMod val="60000"/>
                    <a:lumOff val="40000"/>
                  </a:schemeClr>
                </a:solidFill>
              </a:rPr>
              <a:t>In the following slides we will look at the refocused high level vision and aims of the Transformation Programme for those projects that will be reshaped. </a:t>
            </a:r>
          </a:p>
          <a:p>
            <a:pPr marL="0" indent="0">
              <a:buNone/>
            </a:pPr>
            <a:endParaRPr lang="en-GB" sz="1700" dirty="0">
              <a:solidFill>
                <a:schemeClr val="tx2">
                  <a:lumMod val="60000"/>
                  <a:lumOff val="40000"/>
                </a:schemeClr>
              </a:solidFill>
            </a:endParaRPr>
          </a:p>
          <a:p>
            <a:pPr marL="0" indent="0">
              <a:buNone/>
            </a:pPr>
            <a:r>
              <a:rPr lang="en-GB" sz="1700" dirty="0">
                <a:solidFill>
                  <a:schemeClr val="tx2">
                    <a:lumMod val="60000"/>
                    <a:lumOff val="40000"/>
                  </a:schemeClr>
                </a:solidFill>
              </a:rPr>
              <a:t>All the initiatives and interventions we have already or are in the process of implementing will now be added to earlier transformation plans.  By using evidenced based care we will further strengthen these interventions by developing and embedding Evidence Based Care pathways across our service lines to reflect the changing landscape in Mental Health Care, Treatments and Interventions as a result of COVID. As we understand more of an impact on Mental and Physical health and as more research in the long term effects of COVID becomes available.</a:t>
            </a:r>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69340" y="102635"/>
            <a:ext cx="1878012" cy="933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descr="Herts A4 letter heade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66889"/>
          <a:stretch/>
        </p:blipFill>
        <p:spPr bwMode="auto">
          <a:xfrm>
            <a:off x="9590515" y="47296"/>
            <a:ext cx="1862308" cy="843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p:cNvSpPr txBox="1">
            <a:spLocks noChangeArrowheads="1"/>
          </p:cNvSpPr>
          <p:nvPr/>
        </p:nvSpPr>
        <p:spPr bwMode="auto">
          <a:xfrm>
            <a:off x="2" y="891261"/>
            <a:ext cx="11452821" cy="521515"/>
          </a:xfrm>
          <a:prstGeom prst="rect">
            <a:avLst/>
          </a:prstGeom>
          <a:solidFill>
            <a:schemeClr val="accent6"/>
          </a:solidFill>
          <a:ln>
            <a:noFill/>
          </a:ln>
          <a:effectLst/>
        </p:spPr>
        <p:txBody>
          <a:bodyPr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endParaRPr lang="en-GB" altLang="en-US" b="1" dirty="0">
              <a:solidFill>
                <a:srgbClr val="FFFFFF"/>
              </a:solidFill>
              <a:latin typeface="Calibri Light" panose="020F0302020204030204" pitchFamily="34" charset="0"/>
              <a:cs typeface="Calibri Light" panose="020F0302020204030204" pitchFamily="34" charset="0"/>
            </a:endParaRPr>
          </a:p>
        </p:txBody>
      </p:sp>
      <p:pic>
        <p:nvPicPr>
          <p:cNvPr id="7" name="Picture 10" descr="Values A4 letter footer"/>
          <p:cNvPicPr>
            <a:picLocks noChangeAspect="1" noChangeArrowheads="1"/>
          </p:cNvPicPr>
          <p:nvPr/>
        </p:nvPicPr>
        <p:blipFill>
          <a:blip r:embed="rId4" cstate="print">
            <a:extLst>
              <a:ext uri="{28A0092B-C50C-407E-A947-70E740481C1C}">
                <a14:useLocalDpi xmlns:a14="http://schemas.microsoft.com/office/drawing/2010/main" val="0"/>
              </a:ext>
            </a:extLst>
          </a:blip>
          <a:srcRect l="1839" r="77934"/>
          <a:stretch>
            <a:fillRect/>
          </a:stretch>
        </p:blipFill>
        <p:spPr bwMode="auto">
          <a:xfrm>
            <a:off x="107901" y="13875"/>
            <a:ext cx="1228732" cy="843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94268" y="899990"/>
            <a:ext cx="12241360" cy="504056"/>
          </a:xfrm>
        </p:spPr>
        <p:txBody>
          <a:bodyPr>
            <a:noAutofit/>
          </a:bodyPr>
          <a:lstStyle/>
          <a:p>
            <a:r>
              <a:rPr lang="en-GB" sz="2200" b="1" dirty="0">
                <a:solidFill>
                  <a:schemeClr val="tx2"/>
                </a:solidFill>
              </a:rPr>
              <a:t>Transforming IAPT and Community Mental Health Services as a result of the COVID Pandemic</a:t>
            </a:r>
          </a:p>
        </p:txBody>
      </p:sp>
      <p:pic>
        <p:nvPicPr>
          <p:cNvPr id="8" name="Picture 4"/>
          <p:cNvPicPr>
            <a:picLocks noChangeAspect="1" noChangeArrowheads="1"/>
          </p:cNvPicPr>
          <p:nvPr/>
        </p:nvPicPr>
        <p:blipFill rotWithShape="1">
          <a:blip r:embed="rId5">
            <a:extLst>
              <a:ext uri="{28A0092B-C50C-407E-A947-70E740481C1C}">
                <a14:useLocalDpi xmlns:a14="http://schemas.microsoft.com/office/drawing/2010/main" val="0"/>
              </a:ext>
            </a:extLst>
          </a:blip>
          <a:srcRect b="15462"/>
          <a:stretch/>
        </p:blipFill>
        <p:spPr bwMode="auto">
          <a:xfrm>
            <a:off x="4518877" y="6246813"/>
            <a:ext cx="2407524" cy="5710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82761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a:off x="1755108" y="5661248"/>
            <a:ext cx="2664296" cy="523276"/>
          </a:xfrm>
          <a:prstGeom prst="line">
            <a:avLst/>
          </a:prstGeom>
          <a:ln>
            <a:prstDash val="sysDash"/>
          </a:ln>
        </p:spPr>
        <p:style>
          <a:lnRef idx="3">
            <a:schemeClr val="accent1"/>
          </a:lnRef>
          <a:fillRef idx="0">
            <a:schemeClr val="accent1"/>
          </a:fillRef>
          <a:effectRef idx="2">
            <a:schemeClr val="accent1"/>
          </a:effectRef>
          <a:fontRef idx="minor">
            <a:schemeClr val="tx1"/>
          </a:fontRef>
        </p:style>
      </p:cxnSp>
      <p:sp>
        <p:nvSpPr>
          <p:cNvPr id="13" name="Oval 12"/>
          <p:cNvSpPr/>
          <p:nvPr/>
        </p:nvSpPr>
        <p:spPr>
          <a:xfrm>
            <a:off x="3888321" y="5922886"/>
            <a:ext cx="360040" cy="360000"/>
          </a:xfrm>
          <a:prstGeom prst="ellipse">
            <a:avLst/>
          </a:prstGeom>
          <a:ln/>
        </p:spPr>
        <p:style>
          <a:lnRef idx="3">
            <a:schemeClr val="lt1"/>
          </a:lnRef>
          <a:fillRef idx="1">
            <a:schemeClr val="accent1"/>
          </a:fillRef>
          <a:effectRef idx="1">
            <a:schemeClr val="accent1"/>
          </a:effectRef>
          <a:fontRef idx="minor">
            <a:schemeClr val="lt1"/>
          </a:fontRef>
        </p:style>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Arial"/>
              <a:ea typeface="+mn-ea"/>
              <a:cs typeface="+mn-cs"/>
            </a:endParaRPr>
          </a:p>
        </p:txBody>
      </p:sp>
      <p:pic>
        <p:nvPicPr>
          <p:cNvPr id="2052" name="Picture 4" descr="C:\Users\OyayoyiD\AppData\Local\Microsoft\Windows\INetCache\IE\2H75CFK4\Vision-Free-Download-PNG[1].png"/>
          <p:cNvPicPr>
            <a:picLocks noChangeAspect="1" noChangeArrowheads="1"/>
          </p:cNvPicPr>
          <p:nvPr/>
        </p:nvPicPr>
        <p:blipFill rotWithShape="1">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l="18454"/>
          <a:stretch/>
        </p:blipFill>
        <p:spPr bwMode="auto">
          <a:xfrm>
            <a:off x="4861910" y="1238390"/>
            <a:ext cx="1582696" cy="1940845"/>
          </a:xfrm>
          <a:prstGeom prst="rect">
            <a:avLst/>
          </a:prstGeom>
          <a:noFill/>
          <a:extLst>
            <a:ext uri="{909E8E84-426E-40DD-AFC4-6F175D3DCCD1}">
              <a14:hiddenFill xmlns:a14="http://schemas.microsoft.com/office/drawing/2010/main">
                <a:solidFill>
                  <a:srgbClr val="FFFFFF"/>
                </a:solidFill>
              </a14:hiddenFill>
            </a:ext>
          </a:extLst>
        </p:spPr>
      </p:pic>
      <p:sp>
        <p:nvSpPr>
          <p:cNvPr id="19" name="Cloud 18"/>
          <p:cNvSpPr/>
          <p:nvPr/>
        </p:nvSpPr>
        <p:spPr>
          <a:xfrm>
            <a:off x="251917" y="1484784"/>
            <a:ext cx="4176464" cy="2592287"/>
          </a:xfrm>
          <a:prstGeom prst="cloud">
            <a:avLst/>
          </a:prstGeom>
          <a:ln>
            <a:noFill/>
          </a:ln>
        </p:spPr>
        <p:style>
          <a:lnRef idx="1">
            <a:schemeClr val="accent1"/>
          </a:lnRef>
          <a:fillRef idx="2">
            <a:schemeClr val="accent1"/>
          </a:fillRef>
          <a:effectRef idx="1">
            <a:schemeClr val="accent1"/>
          </a:effectRef>
          <a:fontRef idx="minor">
            <a:schemeClr val="dk1"/>
          </a:fontRef>
        </p:style>
        <p:txBody>
          <a:bodyPr rtlCol="0" anchor="ctr"/>
          <a:lstStyle/>
          <a:p>
            <a:pPr algn="ctr" defTabSz="935038"/>
            <a:endParaRPr lang="en-GB" sz="1700" b="1" dirty="0">
              <a:solidFill>
                <a:schemeClr val="tx2"/>
              </a:solidFill>
              <a:latin typeface="Century Gothic" panose="020B0502020202020204" pitchFamily="34" charset="0"/>
              <a:cs typeface="Arial" panose="020B0604020202020204" pitchFamily="34" charset="0"/>
            </a:endParaRPr>
          </a:p>
          <a:p>
            <a:pPr algn="ctr" defTabSz="935038"/>
            <a:r>
              <a:rPr lang="en-GB" sz="1600" b="1" dirty="0">
                <a:solidFill>
                  <a:schemeClr val="tx2"/>
                </a:solidFill>
                <a:cs typeface="Arial" panose="020B0604020202020204" pitchFamily="34" charset="0"/>
              </a:rPr>
              <a:t>To provide recovery focussed services via additional COVID led interventions and pathways to enable people to maximise their mental and physical wellbeing during and after the COVID Pandemic</a:t>
            </a:r>
          </a:p>
        </p:txBody>
      </p:sp>
      <p:cxnSp>
        <p:nvCxnSpPr>
          <p:cNvPr id="8" name="Straight Connector 7"/>
          <p:cNvCxnSpPr>
            <a:endCxn id="12" idx="6"/>
          </p:cNvCxnSpPr>
          <p:nvPr/>
        </p:nvCxnSpPr>
        <p:spPr>
          <a:xfrm flipV="1">
            <a:off x="1476053" y="1955120"/>
            <a:ext cx="7164795" cy="2698016"/>
          </a:xfrm>
          <a:prstGeom prst="line">
            <a:avLst/>
          </a:prstGeom>
          <a:ln>
            <a:prstDash val="sysDash"/>
          </a:ln>
        </p:spPr>
        <p:style>
          <a:lnRef idx="3">
            <a:schemeClr val="accent1"/>
          </a:lnRef>
          <a:fillRef idx="0">
            <a:schemeClr val="accent1"/>
          </a:fillRef>
          <a:effectRef idx="2">
            <a:schemeClr val="accent1"/>
          </a:effectRef>
          <a:fontRef idx="minor">
            <a:schemeClr val="tx1"/>
          </a:fontRef>
        </p:style>
      </p:cxnSp>
      <p:sp>
        <p:nvSpPr>
          <p:cNvPr id="11" name="Rounded Rectangle 10"/>
          <p:cNvSpPr/>
          <p:nvPr/>
        </p:nvSpPr>
        <p:spPr>
          <a:xfrm>
            <a:off x="8460828" y="1484784"/>
            <a:ext cx="2884537" cy="5184576"/>
          </a:xfrm>
          <a:prstGeom prst="roundRect">
            <a:avLst/>
          </a:prstGeom>
          <a:ln>
            <a:noFill/>
          </a:ln>
        </p:spPr>
        <p:style>
          <a:lnRef idx="1">
            <a:schemeClr val="accent1"/>
          </a:lnRef>
          <a:fillRef idx="2">
            <a:schemeClr val="accent1"/>
          </a:fillRef>
          <a:effectRef idx="1">
            <a:schemeClr val="accent1"/>
          </a:effectRef>
          <a:fontRef idx="minor">
            <a:schemeClr val="dk1"/>
          </a:fontRef>
        </p:style>
        <p:txBody>
          <a:bodyPr rtlCol="0" anchor="ctr"/>
          <a:lstStyle/>
          <a:p>
            <a:pPr marL="285750" lvl="0" indent="-285750" fontAlgn="base">
              <a:spcBef>
                <a:spcPct val="0"/>
              </a:spcBef>
              <a:spcAft>
                <a:spcPct val="0"/>
              </a:spcAft>
              <a:buFont typeface="Arial" panose="020B0604020202020204" pitchFamily="34" charset="0"/>
              <a:buChar char="•"/>
              <a:defRPr/>
            </a:pPr>
            <a:r>
              <a:rPr lang="en-GB" sz="1600" kern="0" dirty="0">
                <a:solidFill>
                  <a:schemeClr val="tx2"/>
                </a:solidFill>
                <a:cs typeface="Arial" panose="020B0604020202020204" pitchFamily="34" charset="0"/>
              </a:rPr>
              <a:t>Ensuring  </a:t>
            </a:r>
            <a:r>
              <a:rPr kumimoji="0" lang="en-GB" sz="1600" b="0" i="0" u="none" strike="noStrike" kern="0" cap="none" spc="0" normalizeH="0" baseline="0" noProof="0" dirty="0">
                <a:ln>
                  <a:noFill/>
                </a:ln>
                <a:solidFill>
                  <a:schemeClr val="tx2"/>
                </a:solidFill>
                <a:effectLst/>
                <a:uLnTx/>
                <a:uFillTx/>
                <a:cs typeface="Arial" panose="020B0604020202020204" pitchFamily="34" charset="0"/>
              </a:rPr>
              <a:t>we meet the needs</a:t>
            </a:r>
            <a:r>
              <a:rPr kumimoji="0" lang="en-GB" sz="1600" b="0" i="0" u="none" strike="noStrike" kern="0" cap="none" spc="0" normalizeH="0" noProof="0" dirty="0">
                <a:ln>
                  <a:noFill/>
                </a:ln>
                <a:solidFill>
                  <a:schemeClr val="tx2"/>
                </a:solidFill>
                <a:effectLst/>
                <a:uLnTx/>
                <a:uFillTx/>
                <a:cs typeface="Arial" panose="020B0604020202020204" pitchFamily="34" charset="0"/>
              </a:rPr>
              <a:t> of all service users</a:t>
            </a:r>
            <a:r>
              <a:rPr kumimoji="0" lang="en-GB" sz="1600" b="0" i="0" u="none" strike="noStrike" kern="0" cap="none" spc="0" normalizeH="0" baseline="0" noProof="0" dirty="0">
                <a:ln>
                  <a:noFill/>
                </a:ln>
                <a:solidFill>
                  <a:schemeClr val="tx2"/>
                </a:solidFill>
                <a:effectLst/>
                <a:uLnTx/>
                <a:uFillTx/>
                <a:cs typeface="Arial" panose="020B0604020202020204" pitchFamily="34" charset="0"/>
              </a:rPr>
              <a:t> including those with complex mental health difficulties and those suffering</a:t>
            </a:r>
            <a:r>
              <a:rPr kumimoji="0" lang="en-GB" sz="1600" b="0" i="0" u="none" strike="noStrike" kern="0" cap="none" spc="0" normalizeH="0" noProof="0" dirty="0">
                <a:ln>
                  <a:noFill/>
                </a:ln>
                <a:solidFill>
                  <a:schemeClr val="tx2"/>
                </a:solidFill>
                <a:effectLst/>
                <a:uLnTx/>
                <a:uFillTx/>
                <a:cs typeface="Arial" panose="020B0604020202020204" pitchFamily="34" charset="0"/>
              </a:rPr>
              <a:t> with increased depression, anxiety</a:t>
            </a:r>
            <a:r>
              <a:rPr lang="en-GB" sz="1600" kern="0" noProof="0" dirty="0">
                <a:solidFill>
                  <a:schemeClr val="tx2"/>
                </a:solidFill>
                <a:cs typeface="Arial" panose="020B0604020202020204" pitchFamily="34" charset="0"/>
              </a:rPr>
              <a:t> and/or</a:t>
            </a:r>
            <a:r>
              <a:rPr lang="en-GB" sz="1600" kern="0" dirty="0">
                <a:solidFill>
                  <a:schemeClr val="tx2"/>
                </a:solidFill>
                <a:cs typeface="Arial" panose="020B0604020202020204" pitchFamily="34" charset="0"/>
              </a:rPr>
              <a:t> substance misuse as a direct result of the Pandemic.</a:t>
            </a:r>
          </a:p>
          <a:p>
            <a:pPr marL="285750" marR="0" lvl="0" indent="-285750" defTabSz="914400" eaLnBrk="1" fontAlgn="base" latinLnBrk="0" hangingPunct="1">
              <a:lnSpc>
                <a:spcPct val="100000"/>
              </a:lnSpc>
              <a:spcBef>
                <a:spcPct val="0"/>
              </a:spcBef>
              <a:spcAft>
                <a:spcPct val="0"/>
              </a:spcAft>
              <a:buClrTx/>
              <a:buSzTx/>
              <a:buFont typeface="Arial" panose="020B0604020202020204" pitchFamily="34" charset="0"/>
              <a:buChar char="•"/>
              <a:tabLst/>
              <a:defRPr/>
            </a:pPr>
            <a:r>
              <a:rPr lang="en-GB" sz="1600" kern="0" dirty="0">
                <a:solidFill>
                  <a:schemeClr val="tx2"/>
                </a:solidFill>
                <a:cs typeface="Arial" panose="020B0604020202020204" pitchFamily="34" charset="0"/>
              </a:rPr>
              <a:t>Ensuring that those suffering with long-term COVID or respiratory difficulties as a result of infection are offered a Psychological and Physical package of healthcare to enhance their recovery.</a:t>
            </a:r>
            <a:endParaRPr kumimoji="0" lang="en-GB" sz="1600" b="0" i="0" u="none" strike="noStrike" kern="0" cap="none" spc="0" normalizeH="0" baseline="0" noProof="0" dirty="0">
              <a:ln>
                <a:noFill/>
              </a:ln>
              <a:solidFill>
                <a:schemeClr val="tx2"/>
              </a:solidFill>
              <a:effectLst/>
              <a:uLnTx/>
              <a:uFillTx/>
              <a:cs typeface="Arial" panose="020B0604020202020204" pitchFamily="34" charset="0"/>
            </a:endParaRPr>
          </a:p>
        </p:txBody>
      </p:sp>
      <p:sp>
        <p:nvSpPr>
          <p:cNvPr id="12" name="Oval 11"/>
          <p:cNvSpPr/>
          <p:nvPr/>
        </p:nvSpPr>
        <p:spPr>
          <a:xfrm>
            <a:off x="8280808" y="1775120"/>
            <a:ext cx="360040" cy="360000"/>
          </a:xfrm>
          <a:prstGeom prst="ellipse">
            <a:avLst/>
          </a:prstGeom>
          <a:ln/>
        </p:spPr>
        <p:style>
          <a:lnRef idx="3">
            <a:schemeClr val="lt1"/>
          </a:lnRef>
          <a:fillRef idx="1">
            <a:schemeClr val="accent1"/>
          </a:fillRef>
          <a:effectRef idx="1">
            <a:schemeClr val="accent1"/>
          </a:effectRef>
          <a:fontRef idx="minor">
            <a:schemeClr val="lt1"/>
          </a:fontRef>
        </p:style>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Arial"/>
              <a:ea typeface="+mn-ea"/>
              <a:cs typeface="+mn-cs"/>
            </a:endParaRPr>
          </a:p>
        </p:txBody>
      </p:sp>
      <p:pic>
        <p:nvPicPr>
          <p:cNvPr id="14" name="Picture 4" descr="C:\Users\OyayoyiD\AppData\Local\Microsoft\Windows\INetCache\IE\21X4M66T\target-297399_960_720[1].png"/>
          <p:cNvPicPr>
            <a:picLocks noChangeAspect="1" noChangeArrowheads="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26743" y="4437112"/>
            <a:ext cx="3412152" cy="1944216"/>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3" descr="Herts A4 letter heade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66889"/>
          <a:stretch/>
        </p:blipFill>
        <p:spPr bwMode="auto">
          <a:xfrm>
            <a:off x="9590515" y="47296"/>
            <a:ext cx="1862308" cy="843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Rectangle 2"/>
          <p:cNvSpPr txBox="1">
            <a:spLocks noChangeArrowheads="1"/>
          </p:cNvSpPr>
          <p:nvPr/>
        </p:nvSpPr>
        <p:spPr bwMode="auto">
          <a:xfrm>
            <a:off x="-13058" y="891261"/>
            <a:ext cx="11452821" cy="521515"/>
          </a:xfrm>
          <a:prstGeom prst="rect">
            <a:avLst/>
          </a:prstGeom>
          <a:solidFill>
            <a:schemeClr val="accent6"/>
          </a:solidFill>
          <a:ln>
            <a:noFill/>
          </a:ln>
          <a:effectLst/>
        </p:spPr>
        <p:txBody>
          <a:bodyPr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endParaRPr lang="en-GB" altLang="en-US" b="1" dirty="0">
              <a:solidFill>
                <a:srgbClr val="FFFFFF"/>
              </a:solidFill>
              <a:latin typeface="Calibri Light" panose="020F0302020204030204" pitchFamily="34" charset="0"/>
              <a:cs typeface="Calibri Light" panose="020F0302020204030204" pitchFamily="34" charset="0"/>
            </a:endParaRPr>
          </a:p>
        </p:txBody>
      </p:sp>
      <p:pic>
        <p:nvPicPr>
          <p:cNvPr id="21" name="Picture 10" descr="Values A4 letter footer"/>
          <p:cNvPicPr>
            <a:picLocks noChangeAspect="1" noChangeArrowheads="1"/>
          </p:cNvPicPr>
          <p:nvPr/>
        </p:nvPicPr>
        <p:blipFill>
          <a:blip r:embed="rId5" cstate="print">
            <a:extLst>
              <a:ext uri="{28A0092B-C50C-407E-A947-70E740481C1C}">
                <a14:useLocalDpi xmlns:a14="http://schemas.microsoft.com/office/drawing/2010/main" val="0"/>
              </a:ext>
            </a:extLst>
          </a:blip>
          <a:srcRect l="1839" r="77934"/>
          <a:stretch>
            <a:fillRect/>
          </a:stretch>
        </p:blipFill>
        <p:spPr bwMode="auto">
          <a:xfrm>
            <a:off x="107901" y="13875"/>
            <a:ext cx="1228732" cy="843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06498" y="685293"/>
            <a:ext cx="11714579" cy="933450"/>
          </a:xfrm>
        </p:spPr>
        <p:txBody>
          <a:bodyPr>
            <a:normAutofit/>
          </a:bodyPr>
          <a:lstStyle/>
          <a:p>
            <a:pPr algn="l"/>
            <a:r>
              <a:rPr lang="en-GB" sz="1700" b="1" dirty="0">
                <a:solidFill>
                  <a:schemeClr val="tx2"/>
                </a:solidFill>
              </a:rPr>
              <a:t>Vision &amp; Aims – Increasing Our Service Offer as a Result of the COVID Pandemic IAPT &amp; Community Mental Health Services </a:t>
            </a:r>
          </a:p>
        </p:txBody>
      </p:sp>
      <p:sp>
        <p:nvSpPr>
          <p:cNvPr id="10" name="Rounded Rectangle 9"/>
          <p:cNvSpPr/>
          <p:nvPr/>
        </p:nvSpPr>
        <p:spPr>
          <a:xfrm>
            <a:off x="4248361" y="3573016"/>
            <a:ext cx="4032448" cy="3096344"/>
          </a:xfrm>
          <a:prstGeom prst="roundRect">
            <a:avLst/>
          </a:prstGeom>
          <a:ln>
            <a:noFill/>
          </a:ln>
        </p:spPr>
        <p:style>
          <a:lnRef idx="1">
            <a:schemeClr val="accent1"/>
          </a:lnRef>
          <a:fillRef idx="2">
            <a:schemeClr val="accent1"/>
          </a:fillRef>
          <a:effectRef idx="1">
            <a:schemeClr val="accent1"/>
          </a:effectRef>
          <a:fontRef idx="minor">
            <a:schemeClr val="dk1"/>
          </a:fontRef>
        </p:style>
        <p:txBody>
          <a:bodyPr rtlCol="0" anchor="ctr"/>
          <a:lstStyle/>
          <a:p>
            <a:pPr marL="285750" marR="0" lvl="0" indent="-285750" defTabSz="91440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GB" sz="1600" b="0" i="0" u="none" strike="noStrike" kern="0" cap="none" spc="0" normalizeH="0" baseline="0" noProof="0" dirty="0">
                <a:ln>
                  <a:noFill/>
                </a:ln>
                <a:solidFill>
                  <a:schemeClr val="tx2"/>
                </a:solidFill>
                <a:effectLst/>
                <a:uLnTx/>
                <a:uFillTx/>
              </a:rPr>
              <a:t>To relieve pressure on</a:t>
            </a:r>
            <a:r>
              <a:rPr kumimoji="0" lang="en-GB" sz="1600" b="0" i="0" u="none" strike="noStrike" kern="0" cap="none" spc="0" normalizeH="0" noProof="0" dirty="0">
                <a:ln>
                  <a:noFill/>
                </a:ln>
                <a:solidFill>
                  <a:schemeClr val="tx2"/>
                </a:solidFill>
                <a:effectLst/>
                <a:uLnTx/>
                <a:uFillTx/>
              </a:rPr>
              <a:t> the healthcare system</a:t>
            </a:r>
            <a:r>
              <a:rPr kumimoji="0" lang="en-GB" sz="1600" b="0" i="0" u="none" strike="noStrike" kern="0" cap="none" spc="0" normalizeH="0" baseline="0" noProof="0" dirty="0">
                <a:ln>
                  <a:noFill/>
                </a:ln>
                <a:solidFill>
                  <a:schemeClr val="tx2"/>
                </a:solidFill>
                <a:effectLst/>
                <a:uLnTx/>
                <a:uFillTx/>
              </a:rPr>
              <a:t>, allowing </a:t>
            </a:r>
            <a:r>
              <a:rPr lang="en-GB" sz="1600" kern="0" noProof="0" dirty="0">
                <a:solidFill>
                  <a:schemeClr val="tx2"/>
                </a:solidFill>
              </a:rPr>
              <a:t>S</a:t>
            </a:r>
            <a:r>
              <a:rPr kumimoji="0" lang="en-GB" sz="1600" b="0" i="0" u="none" strike="noStrike" kern="0" cap="none" spc="0" normalizeH="0" baseline="0" noProof="0" dirty="0">
                <a:ln>
                  <a:noFill/>
                </a:ln>
                <a:solidFill>
                  <a:schemeClr val="tx2"/>
                </a:solidFill>
                <a:effectLst/>
                <a:uLnTx/>
                <a:uFillTx/>
              </a:rPr>
              <a:t>econdary </a:t>
            </a:r>
            <a:r>
              <a:rPr lang="en-GB" sz="1600" kern="0" noProof="0" dirty="0">
                <a:solidFill>
                  <a:schemeClr val="tx2"/>
                </a:solidFill>
              </a:rPr>
              <a:t>C</a:t>
            </a:r>
            <a:r>
              <a:rPr kumimoji="0" lang="en-GB" sz="1600" b="0" i="0" u="none" strike="noStrike" kern="0" cap="none" spc="0" normalizeH="0" noProof="0" dirty="0">
                <a:ln>
                  <a:noFill/>
                </a:ln>
                <a:solidFill>
                  <a:schemeClr val="tx2"/>
                </a:solidFill>
                <a:effectLst/>
                <a:uLnTx/>
                <a:uFillTx/>
              </a:rPr>
              <a:t>are </a:t>
            </a:r>
            <a:r>
              <a:rPr lang="en-GB" sz="1600" kern="0" dirty="0">
                <a:solidFill>
                  <a:schemeClr val="tx2"/>
                </a:solidFill>
              </a:rPr>
              <a:t>providers </a:t>
            </a:r>
            <a:r>
              <a:rPr kumimoji="0" lang="en-GB" sz="1600" b="0" i="0" u="none" strike="noStrike" kern="0" cap="none" spc="0" normalizeH="0" noProof="0" dirty="0">
                <a:ln>
                  <a:noFill/>
                </a:ln>
                <a:solidFill>
                  <a:schemeClr val="tx2"/>
                </a:solidFill>
                <a:effectLst/>
                <a:uLnTx/>
                <a:uFillTx/>
              </a:rPr>
              <a:t>to focus on manging increased demand as a result of patients requiring hospitalisation and specialist physical health care as a resulting </a:t>
            </a:r>
            <a:r>
              <a:rPr lang="en-GB" sz="1600" kern="0" dirty="0">
                <a:solidFill>
                  <a:schemeClr val="tx2"/>
                </a:solidFill>
              </a:rPr>
              <a:t>from </a:t>
            </a:r>
            <a:r>
              <a:rPr kumimoji="0" lang="en-GB" sz="1600" b="0" i="0" u="none" strike="noStrike" kern="0" cap="none" spc="0" normalizeH="0" noProof="0" dirty="0">
                <a:ln>
                  <a:noFill/>
                </a:ln>
                <a:solidFill>
                  <a:schemeClr val="tx2"/>
                </a:solidFill>
                <a:effectLst/>
                <a:uLnTx/>
                <a:uFillTx/>
              </a:rPr>
              <a:t>infection.</a:t>
            </a:r>
          </a:p>
          <a:p>
            <a:pPr marL="285750" marR="0" lvl="0" indent="-285750" defTabSz="914400" eaLnBrk="1" fontAlgn="base" latinLnBrk="0" hangingPunct="1">
              <a:lnSpc>
                <a:spcPct val="100000"/>
              </a:lnSpc>
              <a:spcBef>
                <a:spcPct val="0"/>
              </a:spcBef>
              <a:spcAft>
                <a:spcPct val="0"/>
              </a:spcAft>
              <a:buClrTx/>
              <a:buSzTx/>
              <a:buFont typeface="Arial" panose="020B0604020202020204" pitchFamily="34" charset="0"/>
              <a:buChar char="•"/>
              <a:tabLst/>
              <a:defRPr/>
            </a:pPr>
            <a:r>
              <a:rPr lang="en-GB" sz="1600" kern="0" dirty="0">
                <a:solidFill>
                  <a:schemeClr val="tx2"/>
                </a:solidFill>
              </a:rPr>
              <a:t>To work closely with Secondary  and Primary  care providers to offer  both Psychological and Physical healthcare package for those affect by COVID.</a:t>
            </a:r>
            <a:endParaRPr lang="en-GB" sz="1600" kern="0" baseline="0" dirty="0">
              <a:solidFill>
                <a:schemeClr val="tx2"/>
              </a:solidFill>
            </a:endParaRPr>
          </a:p>
        </p:txBody>
      </p:sp>
    </p:spTree>
    <p:extLst>
      <p:ext uri="{BB962C8B-B14F-4D97-AF65-F5344CB8AC3E}">
        <p14:creationId xmlns:p14="http://schemas.microsoft.com/office/powerpoint/2010/main" val="1148358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2656" y="1844824"/>
            <a:ext cx="10304145" cy="3888431"/>
          </a:xfrm>
        </p:spPr>
        <p:txBody>
          <a:bodyPr>
            <a:normAutofit lnSpcReduction="10000"/>
          </a:bodyPr>
          <a:lstStyle/>
          <a:p>
            <a:pPr>
              <a:buFontTx/>
              <a:buChar char="•"/>
              <a:defRPr/>
            </a:pPr>
            <a:r>
              <a:rPr lang="en-GB" sz="1700" dirty="0">
                <a:solidFill>
                  <a:schemeClr val="tx2">
                    <a:lumMod val="60000"/>
                    <a:lumOff val="40000"/>
                  </a:schemeClr>
                </a:solidFill>
                <a:cs typeface="Arial" panose="020B0604020202020204" pitchFamily="34" charset="0"/>
              </a:rPr>
              <a:t>Streamlined access via the free-phone SPA number, and additional pathway through NHS111 option 2, as part of the 24/7 MH Advice and Support Line</a:t>
            </a:r>
          </a:p>
          <a:p>
            <a:pPr marL="0" indent="0">
              <a:buNone/>
              <a:defRPr/>
            </a:pPr>
            <a:endParaRPr lang="en-GB" sz="1700" dirty="0">
              <a:solidFill>
                <a:schemeClr val="tx2">
                  <a:lumMod val="60000"/>
                  <a:lumOff val="40000"/>
                </a:schemeClr>
              </a:solidFill>
              <a:cs typeface="Arial" panose="020B0604020202020204" pitchFamily="34" charset="0"/>
            </a:endParaRPr>
          </a:p>
          <a:p>
            <a:pPr>
              <a:buFontTx/>
              <a:buChar char="•"/>
              <a:defRPr/>
            </a:pPr>
            <a:r>
              <a:rPr lang="en-GB" sz="1700" dirty="0">
                <a:solidFill>
                  <a:schemeClr val="tx2">
                    <a:lumMod val="60000"/>
                    <a:lumOff val="40000"/>
                  </a:schemeClr>
                </a:solidFill>
                <a:cs typeface="Arial" panose="020B0604020202020204" pitchFamily="34" charset="0"/>
              </a:rPr>
              <a:t>24/7 access to mental health telephone triage and assessment for anyone when in crisis </a:t>
            </a:r>
          </a:p>
          <a:p>
            <a:pPr marL="0" indent="0">
              <a:buNone/>
              <a:defRPr/>
            </a:pPr>
            <a:endParaRPr lang="en-GB" sz="1700" dirty="0">
              <a:solidFill>
                <a:schemeClr val="tx2">
                  <a:lumMod val="60000"/>
                  <a:lumOff val="40000"/>
                </a:schemeClr>
              </a:solidFill>
              <a:cs typeface="Arial" panose="020B0604020202020204" pitchFamily="34" charset="0"/>
            </a:endParaRPr>
          </a:p>
          <a:p>
            <a:pPr>
              <a:buFontTx/>
              <a:buChar char="•"/>
              <a:defRPr/>
            </a:pPr>
            <a:r>
              <a:rPr lang="en-GB" sz="1700" dirty="0">
                <a:solidFill>
                  <a:schemeClr val="tx2">
                    <a:lumMod val="60000"/>
                    <a:lumOff val="40000"/>
                  </a:schemeClr>
                </a:solidFill>
                <a:cs typeface="Arial" panose="020B0604020202020204" pitchFamily="34" charset="0"/>
              </a:rPr>
              <a:t>Introduced new band 5 Tele coach positions, to support gap between B4 Support Workers (initial conversation; taking detail and initial triage) and Band 6 Crisis Clinicians – freeing crisis workers to manage complex presentations</a:t>
            </a:r>
          </a:p>
          <a:p>
            <a:pPr marL="0" indent="0">
              <a:buNone/>
              <a:defRPr/>
            </a:pPr>
            <a:endParaRPr lang="en-GB" sz="1700" dirty="0">
              <a:solidFill>
                <a:schemeClr val="tx2">
                  <a:lumMod val="60000"/>
                  <a:lumOff val="40000"/>
                </a:schemeClr>
              </a:solidFill>
              <a:cs typeface="Arial" panose="020B0604020202020204" pitchFamily="34" charset="0"/>
            </a:endParaRPr>
          </a:p>
          <a:p>
            <a:pPr>
              <a:buFontTx/>
              <a:buChar char="•"/>
              <a:defRPr/>
            </a:pPr>
            <a:r>
              <a:rPr lang="en-GB" sz="1700" dirty="0">
                <a:solidFill>
                  <a:schemeClr val="tx2">
                    <a:lumMod val="60000"/>
                    <a:lumOff val="40000"/>
                  </a:schemeClr>
                </a:solidFill>
                <a:cs typeface="Arial" panose="020B0604020202020204" pitchFamily="34" charset="0"/>
              </a:rPr>
              <a:t>Crisis plan agreed between First Response and the caller within 1 hour, with clarity on next steps</a:t>
            </a:r>
          </a:p>
          <a:p>
            <a:pPr marL="0" indent="0">
              <a:buNone/>
              <a:defRPr/>
            </a:pPr>
            <a:endParaRPr lang="en-GB" sz="1700" dirty="0">
              <a:solidFill>
                <a:schemeClr val="tx2">
                  <a:lumMod val="60000"/>
                  <a:lumOff val="40000"/>
                </a:schemeClr>
              </a:solidFill>
              <a:cs typeface="Arial" panose="020B0604020202020204" pitchFamily="34" charset="0"/>
            </a:endParaRPr>
          </a:p>
          <a:p>
            <a:pPr>
              <a:buFontTx/>
              <a:buChar char="•"/>
              <a:defRPr/>
            </a:pPr>
            <a:r>
              <a:rPr lang="en-GB" sz="1700" dirty="0">
                <a:solidFill>
                  <a:schemeClr val="tx2">
                    <a:lumMod val="60000"/>
                    <a:lumOff val="40000"/>
                  </a:schemeClr>
                </a:solidFill>
                <a:cs typeface="Arial" panose="020B0604020202020204" pitchFamily="34" charset="0"/>
              </a:rPr>
              <a:t>Pathways into and out of other service lines of HPFT have been agreed</a:t>
            </a:r>
          </a:p>
          <a:p>
            <a:pPr marL="0" indent="0">
              <a:buNone/>
              <a:defRPr/>
            </a:pPr>
            <a:endParaRPr lang="en-GB" sz="1700" dirty="0">
              <a:solidFill>
                <a:schemeClr val="tx2">
                  <a:lumMod val="60000"/>
                  <a:lumOff val="40000"/>
                </a:schemeClr>
              </a:solidFill>
              <a:cs typeface="Arial" panose="020B0604020202020204" pitchFamily="34" charset="0"/>
            </a:endParaRPr>
          </a:p>
          <a:p>
            <a:pPr>
              <a:buFontTx/>
              <a:buChar char="•"/>
              <a:defRPr/>
            </a:pPr>
            <a:r>
              <a:rPr lang="en-GB" sz="1700" dirty="0">
                <a:solidFill>
                  <a:schemeClr val="tx2">
                    <a:lumMod val="60000"/>
                    <a:lumOff val="40000"/>
                  </a:schemeClr>
                </a:solidFill>
                <a:cs typeface="Arial" panose="020B0604020202020204" pitchFamily="34" charset="0"/>
              </a:rPr>
              <a:t>Pathways into and out of Herts Mind Network Crisis Cafés and other services agreed in partnership</a:t>
            </a:r>
          </a:p>
          <a:p>
            <a:endParaRPr lang="en-GB" sz="2000" dirty="0"/>
          </a:p>
          <a:p>
            <a:endParaRPr lang="en-GB" sz="2000" dirty="0">
              <a:solidFill>
                <a:schemeClr val="tx2">
                  <a:lumMod val="60000"/>
                  <a:lumOff val="40000"/>
                </a:schemeClr>
              </a:solidFill>
            </a:endParaRPr>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69340" y="102635"/>
            <a:ext cx="1878012" cy="933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descr="Herts A4 letter heade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66889"/>
          <a:stretch/>
        </p:blipFill>
        <p:spPr bwMode="auto">
          <a:xfrm>
            <a:off x="9590515" y="47296"/>
            <a:ext cx="1862308" cy="843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p:cNvSpPr txBox="1">
            <a:spLocks noChangeArrowheads="1"/>
          </p:cNvSpPr>
          <p:nvPr/>
        </p:nvSpPr>
        <p:spPr bwMode="auto">
          <a:xfrm>
            <a:off x="2" y="891261"/>
            <a:ext cx="11452821" cy="521515"/>
          </a:xfrm>
          <a:prstGeom prst="rect">
            <a:avLst/>
          </a:prstGeom>
          <a:solidFill>
            <a:schemeClr val="accent6"/>
          </a:solidFill>
          <a:ln>
            <a:noFill/>
          </a:ln>
          <a:effectLst/>
        </p:spPr>
        <p:txBody>
          <a:bodyPr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endParaRPr lang="en-GB" altLang="en-US" b="1" dirty="0">
              <a:solidFill>
                <a:srgbClr val="FFFFFF"/>
              </a:solidFill>
              <a:latin typeface="Calibri Light" panose="020F0302020204030204" pitchFamily="34" charset="0"/>
              <a:cs typeface="Calibri Light" panose="020F0302020204030204" pitchFamily="34" charset="0"/>
            </a:endParaRPr>
          </a:p>
        </p:txBody>
      </p:sp>
      <p:pic>
        <p:nvPicPr>
          <p:cNvPr id="7" name="Picture 10" descr="Values A4 letter footer"/>
          <p:cNvPicPr>
            <a:picLocks noChangeAspect="1" noChangeArrowheads="1"/>
          </p:cNvPicPr>
          <p:nvPr/>
        </p:nvPicPr>
        <p:blipFill>
          <a:blip r:embed="rId4" cstate="print">
            <a:extLst>
              <a:ext uri="{28A0092B-C50C-407E-A947-70E740481C1C}">
                <a14:useLocalDpi xmlns:a14="http://schemas.microsoft.com/office/drawing/2010/main" val="0"/>
              </a:ext>
            </a:extLst>
          </a:blip>
          <a:srcRect l="1839" r="77934"/>
          <a:stretch>
            <a:fillRect/>
          </a:stretch>
        </p:blipFill>
        <p:spPr bwMode="auto">
          <a:xfrm>
            <a:off x="107901" y="13875"/>
            <a:ext cx="1228732" cy="843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
          <p:cNvPicPr>
            <a:picLocks noChangeAspect="1" noChangeArrowheads="1"/>
          </p:cNvPicPr>
          <p:nvPr/>
        </p:nvPicPr>
        <p:blipFill rotWithShape="1">
          <a:blip r:embed="rId5">
            <a:extLst>
              <a:ext uri="{28A0092B-C50C-407E-A947-70E740481C1C}">
                <a14:useLocalDpi xmlns:a14="http://schemas.microsoft.com/office/drawing/2010/main" val="0"/>
              </a:ext>
            </a:extLst>
          </a:blip>
          <a:srcRect b="15462"/>
          <a:stretch/>
        </p:blipFill>
        <p:spPr bwMode="auto">
          <a:xfrm>
            <a:off x="4518877" y="6246813"/>
            <a:ext cx="2407524" cy="57105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570566" y="827982"/>
            <a:ext cx="10304145" cy="648072"/>
          </a:xfrm>
        </p:spPr>
        <p:txBody>
          <a:bodyPr>
            <a:noAutofit/>
          </a:bodyPr>
          <a:lstStyle/>
          <a:p>
            <a:r>
              <a:rPr lang="en-GB" sz="2400" b="1" dirty="0">
                <a:solidFill>
                  <a:schemeClr val="tx2"/>
                </a:solidFill>
              </a:rPr>
              <a:t>Community Mental Health Services First Response</a:t>
            </a:r>
          </a:p>
        </p:txBody>
      </p:sp>
    </p:spTree>
    <p:extLst>
      <p:ext uri="{BB962C8B-B14F-4D97-AF65-F5344CB8AC3E}">
        <p14:creationId xmlns:p14="http://schemas.microsoft.com/office/powerpoint/2010/main" val="969642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4339" y="1268760"/>
            <a:ext cx="10304145" cy="5386961"/>
          </a:xfrm>
        </p:spPr>
        <p:txBody>
          <a:bodyPr>
            <a:normAutofit/>
          </a:bodyPr>
          <a:lstStyle/>
          <a:p>
            <a:endParaRPr lang="en-GB" sz="2000" dirty="0"/>
          </a:p>
          <a:p>
            <a:pPr>
              <a:buFontTx/>
              <a:buChar char="•"/>
              <a:defRPr/>
            </a:pPr>
            <a:r>
              <a:rPr lang="en-GB" sz="1800" dirty="0">
                <a:solidFill>
                  <a:schemeClr val="tx2">
                    <a:lumMod val="60000"/>
                    <a:lumOff val="40000"/>
                  </a:schemeClr>
                </a:solidFill>
                <a:cs typeface="Arial" panose="020B0604020202020204" pitchFamily="34" charset="0"/>
              </a:rPr>
              <a:t>Provide assessment, crisis intervention, recovery, therapeutic intervention and treatment</a:t>
            </a:r>
          </a:p>
          <a:p>
            <a:pPr>
              <a:buFontTx/>
              <a:buChar char="•"/>
              <a:defRPr/>
            </a:pPr>
            <a:r>
              <a:rPr lang="en-GB" sz="1800" dirty="0">
                <a:solidFill>
                  <a:schemeClr val="tx2">
                    <a:lumMod val="60000"/>
                    <a:lumOff val="40000"/>
                  </a:schemeClr>
                </a:solidFill>
                <a:cs typeface="Arial" panose="020B0604020202020204" pitchFamily="34" charset="0"/>
              </a:rPr>
              <a:t>Addition of Occupational Therapists, Psychologist, Psychology Assistants to enhance the existing team of Nurses, Social workers, Doctors and Support Workers.</a:t>
            </a:r>
          </a:p>
          <a:p>
            <a:pPr>
              <a:buFontTx/>
              <a:buChar char="•"/>
              <a:defRPr/>
            </a:pPr>
            <a:r>
              <a:rPr lang="en-GB" sz="1800" dirty="0">
                <a:solidFill>
                  <a:schemeClr val="tx2">
                    <a:lumMod val="60000"/>
                    <a:lumOff val="40000"/>
                  </a:schemeClr>
                </a:solidFill>
                <a:cs typeface="Arial" panose="020B0604020202020204" pitchFamily="34" charset="0"/>
              </a:rPr>
              <a:t>Extended from average 4 week to 12 week pathway to include therapeutic interventions and resilience building to avoid future crisis </a:t>
            </a:r>
          </a:p>
          <a:p>
            <a:pPr>
              <a:buFontTx/>
              <a:buChar char="•"/>
              <a:defRPr/>
            </a:pPr>
            <a:r>
              <a:rPr lang="en-GB" sz="1800" dirty="0">
                <a:solidFill>
                  <a:schemeClr val="tx2">
                    <a:lumMod val="60000"/>
                    <a:lumOff val="40000"/>
                  </a:schemeClr>
                </a:solidFill>
                <a:cs typeface="Arial" panose="020B0604020202020204" pitchFamily="34" charset="0"/>
              </a:rPr>
              <a:t>Input is provided where it is needed by the person - building base, community resource, home etc. </a:t>
            </a:r>
          </a:p>
          <a:p>
            <a:pPr>
              <a:buFontTx/>
              <a:buChar char="•"/>
              <a:defRPr/>
            </a:pPr>
            <a:r>
              <a:rPr lang="en-GB" sz="1800" dirty="0">
                <a:solidFill>
                  <a:schemeClr val="tx2">
                    <a:lumMod val="60000"/>
                    <a:lumOff val="40000"/>
                  </a:schemeClr>
                </a:solidFill>
                <a:cs typeface="Arial" panose="020B0604020202020204" pitchFamily="34" charset="0"/>
              </a:rPr>
              <a:t>Therapeutic approach individually and as a team</a:t>
            </a:r>
          </a:p>
          <a:p>
            <a:pPr>
              <a:buFontTx/>
              <a:buChar char="•"/>
              <a:defRPr/>
            </a:pPr>
            <a:r>
              <a:rPr lang="en-GB" sz="1800" dirty="0">
                <a:solidFill>
                  <a:schemeClr val="tx2">
                    <a:lumMod val="60000"/>
                    <a:lumOff val="40000"/>
                  </a:schemeClr>
                </a:solidFill>
                <a:cs typeface="Arial" panose="020B0604020202020204" pitchFamily="34" charset="0"/>
              </a:rPr>
              <a:t>Focus on relapse prevention to avoid people repeatedly using the same services in the same way</a:t>
            </a:r>
          </a:p>
          <a:p>
            <a:pPr>
              <a:buFontTx/>
              <a:buChar char="•"/>
              <a:defRPr/>
            </a:pPr>
            <a:r>
              <a:rPr lang="en-GB" sz="1800" dirty="0">
                <a:solidFill>
                  <a:schemeClr val="tx2">
                    <a:lumMod val="60000"/>
                    <a:lumOff val="40000"/>
                  </a:schemeClr>
                </a:solidFill>
                <a:cs typeface="Arial" panose="020B0604020202020204" pitchFamily="34" charset="0"/>
              </a:rPr>
              <a:t>Increased coping strategies</a:t>
            </a:r>
          </a:p>
          <a:p>
            <a:pPr>
              <a:buFontTx/>
              <a:buChar char="•"/>
              <a:defRPr/>
            </a:pPr>
            <a:r>
              <a:rPr lang="en-GB" sz="1800" dirty="0">
                <a:solidFill>
                  <a:schemeClr val="tx2">
                    <a:lumMod val="60000"/>
                    <a:lumOff val="40000"/>
                  </a:schemeClr>
                </a:solidFill>
                <a:cs typeface="Arial" panose="020B0604020202020204" pitchFamily="34" charset="0"/>
              </a:rPr>
              <a:t>Virtual group-work has commenced; working on Covid secure delivery</a:t>
            </a:r>
          </a:p>
          <a:p>
            <a:pPr>
              <a:buFontTx/>
              <a:buChar char="•"/>
              <a:defRPr/>
            </a:pPr>
            <a:r>
              <a:rPr lang="en-GB" sz="1800" dirty="0">
                <a:solidFill>
                  <a:schemeClr val="tx2">
                    <a:lumMod val="60000"/>
                    <a:lumOff val="40000"/>
                  </a:schemeClr>
                </a:solidFill>
                <a:cs typeface="Arial" panose="020B0604020202020204" pitchFamily="34" charset="0"/>
              </a:rPr>
              <a:t>Joined up therapy across in-patients/Crisis/community</a:t>
            </a:r>
          </a:p>
          <a:p>
            <a:pPr>
              <a:buFontTx/>
              <a:buChar char="•"/>
              <a:defRPr/>
            </a:pPr>
            <a:r>
              <a:rPr lang="en-GB" sz="1800" dirty="0">
                <a:solidFill>
                  <a:schemeClr val="tx2">
                    <a:lumMod val="60000"/>
                    <a:lumOff val="40000"/>
                  </a:schemeClr>
                </a:solidFill>
                <a:cs typeface="Arial" panose="020B0604020202020204" pitchFamily="34" charset="0"/>
              </a:rPr>
              <a:t>Closer working with over 65’s service, including Crisis Function Teams </a:t>
            </a:r>
          </a:p>
          <a:p>
            <a:pPr>
              <a:buFontTx/>
              <a:buChar char="•"/>
              <a:defRPr/>
            </a:pPr>
            <a:r>
              <a:rPr lang="en-GB" sz="1800" dirty="0">
                <a:solidFill>
                  <a:schemeClr val="tx2">
                    <a:lumMod val="60000"/>
                    <a:lumOff val="40000"/>
                  </a:schemeClr>
                </a:solidFill>
                <a:cs typeface="Arial" panose="020B0604020202020204" pitchFamily="34" charset="0"/>
              </a:rPr>
              <a:t>Pathways linking HPFT service lines (PD service, Older Adults, CYP etc.) and 3rd sector agencies</a:t>
            </a:r>
          </a:p>
          <a:p>
            <a:pPr>
              <a:buFontTx/>
              <a:buChar char="•"/>
              <a:defRPr/>
            </a:pPr>
            <a:r>
              <a:rPr lang="en-GB" sz="1800" dirty="0">
                <a:solidFill>
                  <a:schemeClr val="tx2">
                    <a:lumMod val="60000"/>
                    <a:lumOff val="40000"/>
                  </a:schemeClr>
                </a:solidFill>
                <a:cs typeface="Arial" panose="020B0604020202020204" pitchFamily="34" charset="0"/>
              </a:rPr>
              <a:t>Partnership working with MIND crisis café</a:t>
            </a:r>
          </a:p>
          <a:p>
            <a:pPr marL="0" indent="0">
              <a:buNone/>
            </a:pPr>
            <a:endParaRPr lang="en-GB" sz="2000" dirty="0">
              <a:solidFill>
                <a:schemeClr val="tx2">
                  <a:lumMod val="60000"/>
                  <a:lumOff val="40000"/>
                </a:schemeClr>
              </a:solidFill>
            </a:endParaRPr>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69340" y="102635"/>
            <a:ext cx="1878012" cy="933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descr="Herts A4 letter heade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66889"/>
          <a:stretch/>
        </p:blipFill>
        <p:spPr bwMode="auto">
          <a:xfrm>
            <a:off x="9590515" y="47296"/>
            <a:ext cx="1862308" cy="843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p:cNvSpPr txBox="1">
            <a:spLocks noChangeArrowheads="1"/>
          </p:cNvSpPr>
          <p:nvPr/>
        </p:nvSpPr>
        <p:spPr bwMode="auto">
          <a:xfrm>
            <a:off x="2" y="891261"/>
            <a:ext cx="11452821" cy="521515"/>
          </a:xfrm>
          <a:prstGeom prst="rect">
            <a:avLst/>
          </a:prstGeom>
          <a:solidFill>
            <a:schemeClr val="accent6"/>
          </a:solidFill>
          <a:ln>
            <a:noFill/>
          </a:ln>
          <a:effectLst/>
        </p:spPr>
        <p:txBody>
          <a:bodyPr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endParaRPr lang="en-GB" altLang="en-US" b="1" dirty="0">
              <a:solidFill>
                <a:srgbClr val="FFFFFF"/>
              </a:solidFill>
              <a:latin typeface="Calibri Light" panose="020F0302020204030204" pitchFamily="34" charset="0"/>
              <a:cs typeface="Calibri Light" panose="020F0302020204030204" pitchFamily="34" charset="0"/>
            </a:endParaRPr>
          </a:p>
        </p:txBody>
      </p:sp>
      <p:pic>
        <p:nvPicPr>
          <p:cNvPr id="7" name="Picture 10" descr="Values A4 letter footer"/>
          <p:cNvPicPr>
            <a:picLocks noChangeAspect="1" noChangeArrowheads="1"/>
          </p:cNvPicPr>
          <p:nvPr/>
        </p:nvPicPr>
        <p:blipFill>
          <a:blip r:embed="rId4" cstate="print">
            <a:extLst>
              <a:ext uri="{28A0092B-C50C-407E-A947-70E740481C1C}">
                <a14:useLocalDpi xmlns:a14="http://schemas.microsoft.com/office/drawing/2010/main" val="0"/>
              </a:ext>
            </a:extLst>
          </a:blip>
          <a:srcRect l="1839" r="77934"/>
          <a:stretch>
            <a:fillRect/>
          </a:stretch>
        </p:blipFill>
        <p:spPr bwMode="auto">
          <a:xfrm>
            <a:off x="107901" y="13875"/>
            <a:ext cx="1228732" cy="843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
          <p:cNvPicPr>
            <a:picLocks noChangeAspect="1" noChangeArrowheads="1"/>
          </p:cNvPicPr>
          <p:nvPr/>
        </p:nvPicPr>
        <p:blipFill rotWithShape="1">
          <a:blip r:embed="rId5">
            <a:extLst>
              <a:ext uri="{28A0092B-C50C-407E-A947-70E740481C1C}">
                <a14:useLocalDpi xmlns:a14="http://schemas.microsoft.com/office/drawing/2010/main" val="0"/>
              </a:ext>
            </a:extLst>
          </a:blip>
          <a:srcRect b="15462"/>
          <a:stretch/>
        </p:blipFill>
        <p:spPr bwMode="auto">
          <a:xfrm>
            <a:off x="4518877" y="6246813"/>
            <a:ext cx="2407524" cy="57105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2" y="791978"/>
            <a:ext cx="11842220" cy="720080"/>
          </a:xfrm>
        </p:spPr>
        <p:txBody>
          <a:bodyPr>
            <a:noAutofit/>
          </a:bodyPr>
          <a:lstStyle/>
          <a:p>
            <a:r>
              <a:rPr lang="en-GB" sz="2400" b="1" dirty="0">
                <a:solidFill>
                  <a:schemeClr val="tx2"/>
                </a:solidFill>
              </a:rPr>
              <a:t>Community Mental Health Services Crisis Resolution and Home Treatment (CRHT)</a:t>
            </a:r>
          </a:p>
        </p:txBody>
      </p:sp>
    </p:spTree>
    <p:extLst>
      <p:ext uri="{BB962C8B-B14F-4D97-AF65-F5344CB8AC3E}">
        <p14:creationId xmlns:p14="http://schemas.microsoft.com/office/powerpoint/2010/main" val="40160571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4"/>
          <p:cNvPicPr>
            <a:picLocks noChangeAspect="1" noChangeArrowheads="1"/>
          </p:cNvPicPr>
          <p:nvPr/>
        </p:nvPicPr>
        <p:blipFill rotWithShape="1">
          <a:blip r:embed="rId3">
            <a:extLst>
              <a:ext uri="{28A0092B-C50C-407E-A947-70E740481C1C}">
                <a14:useLocalDpi xmlns:a14="http://schemas.microsoft.com/office/drawing/2010/main" val="0"/>
              </a:ext>
            </a:extLst>
          </a:blip>
          <a:srcRect b="15462"/>
          <a:stretch/>
        </p:blipFill>
        <p:spPr bwMode="auto">
          <a:xfrm>
            <a:off x="4518877" y="6246813"/>
            <a:ext cx="2407524" cy="571054"/>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361816" y="1556792"/>
            <a:ext cx="10729192" cy="5386961"/>
          </a:xfrm>
        </p:spPr>
        <p:txBody>
          <a:bodyPr>
            <a:normAutofit/>
          </a:bodyPr>
          <a:lstStyle/>
          <a:p>
            <a:pPr>
              <a:buFontTx/>
              <a:buChar char="•"/>
              <a:defRPr/>
            </a:pPr>
            <a:endParaRPr lang="en-GB" sz="1700" dirty="0">
              <a:solidFill>
                <a:schemeClr val="tx2">
                  <a:lumMod val="60000"/>
                  <a:lumOff val="40000"/>
                </a:schemeClr>
              </a:solidFill>
              <a:cs typeface="Arial" panose="020B0604020202020204" pitchFamily="34" charset="0"/>
            </a:endParaRPr>
          </a:p>
          <a:p>
            <a:pPr>
              <a:buFontTx/>
              <a:buChar char="•"/>
              <a:defRPr/>
            </a:pPr>
            <a:r>
              <a:rPr lang="en-GB" sz="1700" dirty="0">
                <a:solidFill>
                  <a:schemeClr val="tx2">
                    <a:lumMod val="60000"/>
                    <a:lumOff val="40000"/>
                  </a:schemeClr>
                </a:solidFill>
                <a:cs typeface="Arial" panose="020B0604020202020204" pitchFamily="34" charset="0"/>
              </a:rPr>
              <a:t>Pilot of CATT taking on people with functional illness over 65</a:t>
            </a:r>
          </a:p>
          <a:p>
            <a:pPr>
              <a:buFontTx/>
              <a:buChar char="•"/>
              <a:defRPr/>
            </a:pPr>
            <a:r>
              <a:rPr lang="en-GB" sz="1700" dirty="0">
                <a:solidFill>
                  <a:schemeClr val="tx2">
                    <a:lumMod val="60000"/>
                    <a:lumOff val="40000"/>
                  </a:schemeClr>
                </a:solidFill>
                <a:cs typeface="Arial" panose="020B0604020202020204" pitchFamily="34" charset="0"/>
              </a:rPr>
              <a:t>Training (Safe prescribing in older people, Functional illnesses in Older adults highlighting differences from adults of working age, Delirium and Frailty)</a:t>
            </a:r>
          </a:p>
          <a:p>
            <a:pPr>
              <a:buFontTx/>
              <a:buChar char="•"/>
              <a:defRPr/>
            </a:pPr>
            <a:r>
              <a:rPr lang="en-GB" sz="1700" dirty="0">
                <a:solidFill>
                  <a:schemeClr val="tx2">
                    <a:lumMod val="60000"/>
                    <a:lumOff val="40000"/>
                  </a:schemeClr>
                </a:solidFill>
                <a:cs typeface="Arial" panose="020B0604020202020204" pitchFamily="34" charset="0"/>
              </a:rPr>
              <a:t>2 x B5 mental health OTs in post </a:t>
            </a:r>
          </a:p>
          <a:p>
            <a:pPr>
              <a:buFontTx/>
              <a:buChar char="•"/>
              <a:defRPr/>
            </a:pPr>
            <a:r>
              <a:rPr lang="en-GB" sz="1700" dirty="0">
                <a:solidFill>
                  <a:schemeClr val="tx2">
                    <a:lumMod val="60000"/>
                    <a:lumOff val="40000"/>
                  </a:schemeClr>
                </a:solidFill>
                <a:cs typeface="Arial" panose="020B0604020202020204" pitchFamily="34" charset="0"/>
              </a:rPr>
              <a:t>One B6 nurse recruited with older peoples experience. (one B6 out to advert)</a:t>
            </a:r>
          </a:p>
          <a:p>
            <a:pPr marL="0" indent="0">
              <a:buNone/>
              <a:defRPr/>
            </a:pPr>
            <a:endParaRPr lang="en-GB" sz="1700" dirty="0">
              <a:solidFill>
                <a:schemeClr val="tx2">
                  <a:lumMod val="60000"/>
                  <a:lumOff val="40000"/>
                </a:schemeClr>
              </a:solidFill>
              <a:cs typeface="Arial" panose="020B0604020202020204" pitchFamily="34" charset="0"/>
            </a:endParaRPr>
          </a:p>
          <a:p>
            <a:pPr marL="0" indent="0">
              <a:buNone/>
              <a:defRPr/>
            </a:pPr>
            <a:r>
              <a:rPr lang="en-GB" sz="1700" b="1" dirty="0">
                <a:solidFill>
                  <a:schemeClr val="tx2">
                    <a:lumMod val="60000"/>
                    <a:lumOff val="40000"/>
                  </a:schemeClr>
                </a:solidFill>
                <a:cs typeface="Arial" panose="020B0604020202020204" pitchFamily="34" charset="0"/>
              </a:rPr>
              <a:t>Since the beginning of January 2020, services have been expanded to ensure they provide access for people over 65. </a:t>
            </a:r>
          </a:p>
          <a:p>
            <a:pPr>
              <a:buFontTx/>
              <a:buChar char="•"/>
              <a:defRPr/>
            </a:pPr>
            <a:endParaRPr lang="en-GB" sz="1700" dirty="0">
              <a:solidFill>
                <a:schemeClr val="tx2">
                  <a:lumMod val="60000"/>
                  <a:lumOff val="40000"/>
                </a:schemeClr>
              </a:solidFill>
              <a:cs typeface="Arial" panose="020B0604020202020204" pitchFamily="34" charset="0"/>
            </a:endParaRPr>
          </a:p>
          <a:p>
            <a:pPr>
              <a:buFontTx/>
              <a:buChar char="•"/>
              <a:defRPr/>
            </a:pPr>
            <a:r>
              <a:rPr lang="en-GB" sz="1700" dirty="0">
                <a:solidFill>
                  <a:schemeClr val="tx2">
                    <a:lumMod val="60000"/>
                    <a:lumOff val="40000"/>
                  </a:schemeClr>
                </a:solidFill>
                <a:cs typeface="Arial" panose="020B0604020202020204" pitchFamily="34" charset="0"/>
              </a:rPr>
              <a:t>24/7 Mental Health crisis telephone triage and assessment</a:t>
            </a:r>
          </a:p>
          <a:p>
            <a:pPr>
              <a:buFontTx/>
              <a:buChar char="•"/>
              <a:defRPr/>
            </a:pPr>
            <a:r>
              <a:rPr lang="en-GB" sz="1700" dirty="0">
                <a:solidFill>
                  <a:schemeClr val="tx2">
                    <a:lumMod val="60000"/>
                    <a:lumOff val="40000"/>
                  </a:schemeClr>
                </a:solidFill>
                <a:cs typeface="Arial" panose="020B0604020202020204" pitchFamily="34" charset="0"/>
              </a:rPr>
              <a:t>Face to face assessments as appropriate out of hours.</a:t>
            </a:r>
          </a:p>
          <a:p>
            <a:pPr>
              <a:buFontTx/>
              <a:buChar char="•"/>
              <a:defRPr/>
            </a:pPr>
            <a:r>
              <a:rPr lang="en-GB" sz="1700" dirty="0">
                <a:solidFill>
                  <a:schemeClr val="tx2">
                    <a:lumMod val="60000"/>
                    <a:lumOff val="40000"/>
                  </a:schemeClr>
                </a:solidFill>
                <a:cs typeface="Arial" panose="020B0604020202020204" pitchFamily="34" charset="0"/>
              </a:rPr>
              <a:t>MIND (Nightlight/Crisis Cafes/Crisis support line) are open to all ages. </a:t>
            </a:r>
          </a:p>
          <a:p>
            <a:pPr>
              <a:buFontTx/>
              <a:buChar char="•"/>
              <a:defRPr/>
            </a:pPr>
            <a:r>
              <a:rPr lang="en-GB" sz="1700" dirty="0">
                <a:solidFill>
                  <a:schemeClr val="tx2">
                    <a:lumMod val="60000"/>
                    <a:lumOff val="40000"/>
                  </a:schemeClr>
                </a:solidFill>
                <a:cs typeface="Arial" panose="020B0604020202020204" pitchFamily="34" charset="0"/>
              </a:rPr>
              <a:t>Partnership working between MIND and HPFT</a:t>
            </a:r>
          </a:p>
          <a:p>
            <a:pPr>
              <a:buFontTx/>
              <a:buChar char="•"/>
              <a:defRPr/>
            </a:pPr>
            <a:r>
              <a:rPr lang="en-GB" sz="1700" dirty="0">
                <a:solidFill>
                  <a:schemeClr val="tx2">
                    <a:lumMod val="60000"/>
                    <a:lumOff val="40000"/>
                  </a:schemeClr>
                </a:solidFill>
                <a:cs typeface="Arial" panose="020B0604020202020204" pitchFamily="34" charset="0"/>
              </a:rPr>
              <a:t>The Crisis Function OT’s and the CATT OTs are linking up to provide all age sessions in the community.</a:t>
            </a:r>
          </a:p>
          <a:p>
            <a:pPr>
              <a:buFontTx/>
              <a:buChar char="•"/>
              <a:defRPr/>
            </a:pPr>
            <a:r>
              <a:rPr lang="en-GB" sz="1700" dirty="0">
                <a:solidFill>
                  <a:schemeClr val="tx2">
                    <a:lumMod val="60000"/>
                    <a:lumOff val="40000"/>
                  </a:schemeClr>
                </a:solidFill>
                <a:cs typeface="Arial" panose="020B0604020202020204" pitchFamily="34" charset="0"/>
              </a:rPr>
              <a:t>Group work is re-starting at the Diversion hub building bases including bookable ‘drop in’ sessions for people to access CGL and the Homeless services, which are accessible to people over 65 who are under Crisis Function.</a:t>
            </a:r>
          </a:p>
          <a:p>
            <a:pPr marL="0" indent="0">
              <a:buNone/>
            </a:pPr>
            <a:endParaRPr lang="en-GB" sz="2000" dirty="0">
              <a:solidFill>
                <a:schemeClr val="tx2">
                  <a:lumMod val="60000"/>
                  <a:lumOff val="40000"/>
                </a:schemeClr>
              </a:solidFill>
            </a:endParaRPr>
          </a:p>
        </p:txBody>
      </p:sp>
      <p:pic>
        <p:nvPicPr>
          <p:cNvPr id="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69340" y="102635"/>
            <a:ext cx="1878012" cy="933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descr="Herts A4 letter header"/>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66889"/>
          <a:stretch/>
        </p:blipFill>
        <p:spPr bwMode="auto">
          <a:xfrm>
            <a:off x="9590515" y="47296"/>
            <a:ext cx="1862308" cy="843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p:cNvSpPr txBox="1">
            <a:spLocks noChangeArrowheads="1"/>
          </p:cNvSpPr>
          <p:nvPr/>
        </p:nvSpPr>
        <p:spPr bwMode="auto">
          <a:xfrm>
            <a:off x="2" y="891261"/>
            <a:ext cx="11452821" cy="881555"/>
          </a:xfrm>
          <a:prstGeom prst="rect">
            <a:avLst/>
          </a:prstGeom>
          <a:solidFill>
            <a:schemeClr val="accent6"/>
          </a:solidFill>
          <a:ln>
            <a:noFill/>
          </a:ln>
          <a:effectLst/>
        </p:spPr>
        <p:txBody>
          <a:bodyPr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endParaRPr lang="en-GB" altLang="en-US" b="1" dirty="0">
              <a:solidFill>
                <a:srgbClr val="FFFFFF"/>
              </a:solidFill>
              <a:latin typeface="Calibri Light" panose="020F0302020204030204" pitchFamily="34" charset="0"/>
              <a:cs typeface="Calibri Light" panose="020F0302020204030204" pitchFamily="34" charset="0"/>
            </a:endParaRPr>
          </a:p>
        </p:txBody>
      </p:sp>
      <p:pic>
        <p:nvPicPr>
          <p:cNvPr id="7" name="Picture 10" descr="Values A4 letter footer"/>
          <p:cNvPicPr>
            <a:picLocks noChangeAspect="1" noChangeArrowheads="1"/>
          </p:cNvPicPr>
          <p:nvPr/>
        </p:nvPicPr>
        <p:blipFill>
          <a:blip r:embed="rId6" cstate="print">
            <a:extLst>
              <a:ext uri="{28A0092B-C50C-407E-A947-70E740481C1C}">
                <a14:useLocalDpi xmlns:a14="http://schemas.microsoft.com/office/drawing/2010/main" val="0"/>
              </a:ext>
            </a:extLst>
          </a:blip>
          <a:srcRect l="1839" r="77934"/>
          <a:stretch>
            <a:fillRect/>
          </a:stretch>
        </p:blipFill>
        <p:spPr bwMode="auto">
          <a:xfrm>
            <a:off x="107901" y="13875"/>
            <a:ext cx="1228732" cy="843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760538"/>
            <a:ext cx="11593288" cy="1143000"/>
          </a:xfrm>
        </p:spPr>
        <p:txBody>
          <a:bodyPr>
            <a:noAutofit/>
          </a:bodyPr>
          <a:lstStyle/>
          <a:p>
            <a:r>
              <a:rPr lang="en-GB" sz="2300" b="1" dirty="0">
                <a:solidFill>
                  <a:schemeClr val="tx2"/>
                </a:solidFill>
              </a:rPr>
              <a:t>IAPT and Community Mental Health Services - COVID Specific Initiatives and Interventions</a:t>
            </a:r>
            <a:br>
              <a:rPr lang="en-GB" sz="2300" b="1" dirty="0">
                <a:solidFill>
                  <a:schemeClr val="tx2"/>
                </a:solidFill>
              </a:rPr>
            </a:br>
            <a:r>
              <a:rPr lang="en-GB" sz="2300" b="1" dirty="0">
                <a:solidFill>
                  <a:schemeClr val="tx2"/>
                </a:solidFill>
              </a:rPr>
              <a:t>All Age Crisis Provision</a:t>
            </a:r>
          </a:p>
        </p:txBody>
      </p:sp>
    </p:spTree>
    <p:extLst>
      <p:ext uri="{BB962C8B-B14F-4D97-AF65-F5344CB8AC3E}">
        <p14:creationId xmlns:p14="http://schemas.microsoft.com/office/powerpoint/2010/main" val="571054457"/>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69304" y="1412776"/>
            <a:ext cx="8714215" cy="47508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Picture 3" descr="Herts A4 letter heade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66889"/>
          <a:stretch/>
        </p:blipFill>
        <p:spPr bwMode="auto">
          <a:xfrm>
            <a:off x="9590515" y="47296"/>
            <a:ext cx="1862308" cy="843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2"/>
          <p:cNvSpPr txBox="1">
            <a:spLocks noChangeArrowheads="1"/>
          </p:cNvSpPr>
          <p:nvPr/>
        </p:nvSpPr>
        <p:spPr bwMode="auto">
          <a:xfrm>
            <a:off x="2" y="891261"/>
            <a:ext cx="11452821" cy="521515"/>
          </a:xfrm>
          <a:prstGeom prst="rect">
            <a:avLst/>
          </a:prstGeom>
          <a:solidFill>
            <a:schemeClr val="accent6"/>
          </a:solidFill>
          <a:ln>
            <a:noFill/>
          </a:ln>
          <a:effectLst/>
        </p:spPr>
        <p:txBody>
          <a:bodyPr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endParaRPr lang="en-GB" altLang="en-US" b="1" dirty="0">
              <a:solidFill>
                <a:srgbClr val="FFFFFF"/>
              </a:solidFill>
              <a:latin typeface="Calibri Light" panose="020F0302020204030204" pitchFamily="34" charset="0"/>
              <a:cs typeface="Calibri Light" panose="020F0302020204030204" pitchFamily="34" charset="0"/>
            </a:endParaRPr>
          </a:p>
        </p:txBody>
      </p:sp>
      <p:pic>
        <p:nvPicPr>
          <p:cNvPr id="5" name="Picture 10" descr="Values A4 letter footer"/>
          <p:cNvPicPr>
            <a:picLocks noChangeAspect="1" noChangeArrowheads="1"/>
          </p:cNvPicPr>
          <p:nvPr/>
        </p:nvPicPr>
        <p:blipFill>
          <a:blip r:embed="rId4" cstate="print">
            <a:extLst>
              <a:ext uri="{28A0092B-C50C-407E-A947-70E740481C1C}">
                <a14:useLocalDpi xmlns:a14="http://schemas.microsoft.com/office/drawing/2010/main" val="0"/>
              </a:ext>
            </a:extLst>
          </a:blip>
          <a:srcRect l="1839" r="77934"/>
          <a:stretch>
            <a:fillRect/>
          </a:stretch>
        </p:blipFill>
        <p:spPr bwMode="auto">
          <a:xfrm>
            <a:off x="107901" y="13875"/>
            <a:ext cx="1228732" cy="843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p:cNvPicPr>
            <a:picLocks noChangeAspect="1" noChangeArrowheads="1"/>
          </p:cNvPicPr>
          <p:nvPr/>
        </p:nvPicPr>
        <p:blipFill rotWithShape="1">
          <a:blip r:embed="rId5">
            <a:extLst>
              <a:ext uri="{28A0092B-C50C-407E-A947-70E740481C1C}">
                <a14:useLocalDpi xmlns:a14="http://schemas.microsoft.com/office/drawing/2010/main" val="0"/>
              </a:ext>
            </a:extLst>
          </a:blip>
          <a:srcRect b="15462"/>
          <a:stretch/>
        </p:blipFill>
        <p:spPr bwMode="auto">
          <a:xfrm>
            <a:off x="4518877" y="6246813"/>
            <a:ext cx="2407524" cy="571054"/>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txBox="1">
            <a:spLocks/>
          </p:cNvSpPr>
          <p:nvPr/>
        </p:nvSpPr>
        <p:spPr>
          <a:xfrm>
            <a:off x="2" y="879319"/>
            <a:ext cx="11842220" cy="72008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2400" b="1" dirty="0">
                <a:solidFill>
                  <a:schemeClr val="tx2"/>
                </a:solidFill>
              </a:rPr>
              <a:t>Crisis Resolution and Home Treatment Team (CRHT) – Crisis traffic lights</a:t>
            </a:r>
          </a:p>
        </p:txBody>
      </p:sp>
    </p:spTree>
    <p:extLst>
      <p:ext uri="{BB962C8B-B14F-4D97-AF65-F5344CB8AC3E}">
        <p14:creationId xmlns:p14="http://schemas.microsoft.com/office/powerpoint/2010/main" val="15870139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descr="Herts A4 letter heade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66889"/>
          <a:stretch/>
        </p:blipFill>
        <p:spPr bwMode="auto">
          <a:xfrm>
            <a:off x="9590515" y="47296"/>
            <a:ext cx="1862308" cy="843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2"/>
          <p:cNvSpPr txBox="1">
            <a:spLocks noChangeArrowheads="1"/>
          </p:cNvSpPr>
          <p:nvPr/>
        </p:nvSpPr>
        <p:spPr bwMode="auto">
          <a:xfrm>
            <a:off x="2" y="891261"/>
            <a:ext cx="11452821" cy="521515"/>
          </a:xfrm>
          <a:prstGeom prst="rect">
            <a:avLst/>
          </a:prstGeom>
          <a:solidFill>
            <a:schemeClr val="accent6"/>
          </a:solidFill>
          <a:ln>
            <a:noFill/>
          </a:ln>
          <a:effectLst/>
        </p:spPr>
        <p:txBody>
          <a:bodyPr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endParaRPr lang="en-GB" altLang="en-US" b="1" dirty="0">
              <a:solidFill>
                <a:srgbClr val="FFFFFF"/>
              </a:solidFill>
              <a:latin typeface="Calibri Light" panose="020F0302020204030204" pitchFamily="34" charset="0"/>
              <a:cs typeface="Calibri Light" panose="020F0302020204030204" pitchFamily="34" charset="0"/>
            </a:endParaRPr>
          </a:p>
        </p:txBody>
      </p:sp>
      <p:pic>
        <p:nvPicPr>
          <p:cNvPr id="5" name="Picture 10" descr="Values A4 letter footer"/>
          <p:cNvPicPr>
            <a:picLocks noChangeAspect="1" noChangeArrowheads="1"/>
          </p:cNvPicPr>
          <p:nvPr/>
        </p:nvPicPr>
        <p:blipFill>
          <a:blip r:embed="rId3" cstate="print">
            <a:extLst>
              <a:ext uri="{28A0092B-C50C-407E-A947-70E740481C1C}">
                <a14:useLocalDpi xmlns:a14="http://schemas.microsoft.com/office/drawing/2010/main" val="0"/>
              </a:ext>
            </a:extLst>
          </a:blip>
          <a:srcRect l="1839" r="77934"/>
          <a:stretch>
            <a:fillRect/>
          </a:stretch>
        </p:blipFill>
        <p:spPr bwMode="auto">
          <a:xfrm>
            <a:off x="107901" y="13875"/>
            <a:ext cx="1228732" cy="843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p:cNvPicPr>
            <a:picLocks noChangeAspect="1" noChangeArrowheads="1"/>
          </p:cNvPicPr>
          <p:nvPr/>
        </p:nvPicPr>
        <p:blipFill rotWithShape="1">
          <a:blip r:embed="rId4">
            <a:extLst>
              <a:ext uri="{28A0092B-C50C-407E-A947-70E740481C1C}">
                <a14:useLocalDpi xmlns:a14="http://schemas.microsoft.com/office/drawing/2010/main" val="0"/>
              </a:ext>
            </a:extLst>
          </a:blip>
          <a:srcRect b="15462"/>
          <a:stretch/>
        </p:blipFill>
        <p:spPr bwMode="auto">
          <a:xfrm>
            <a:off x="4518877" y="6246813"/>
            <a:ext cx="2407524" cy="571054"/>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txBox="1">
            <a:spLocks/>
          </p:cNvSpPr>
          <p:nvPr/>
        </p:nvSpPr>
        <p:spPr>
          <a:xfrm>
            <a:off x="574339" y="895131"/>
            <a:ext cx="10304145" cy="648072"/>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2400" b="1" dirty="0">
                <a:solidFill>
                  <a:schemeClr val="tx2"/>
                </a:solidFill>
              </a:rPr>
              <a:t>Mental Health Pathway</a:t>
            </a:r>
          </a:p>
        </p:txBody>
      </p:sp>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61055" y="1740390"/>
            <a:ext cx="9560614" cy="36430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606016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2231</TotalTime>
  <Words>1797</Words>
  <Application>Microsoft Office PowerPoint</Application>
  <PresentationFormat>Custom</PresentationFormat>
  <Paragraphs>132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IAPT Services  and Community Mental Health  Transformation During and Post COVID</vt:lpstr>
      <vt:lpstr>Transforming IAPT and Community Mental Health Services  </vt:lpstr>
      <vt:lpstr>Transforming IAPT and Community Mental Health Services as a result of the COVID Pandemic</vt:lpstr>
      <vt:lpstr>Vision &amp; Aims – Increasing Our Service Offer as a Result of the COVID Pandemic IAPT &amp; Community Mental Health Services </vt:lpstr>
      <vt:lpstr>Community Mental Health Services First Response</vt:lpstr>
      <vt:lpstr>Community Mental Health Services Crisis Resolution and Home Treatment (CRHT)</vt:lpstr>
      <vt:lpstr>IAPT and Community Mental Health Services - COVID Specific Initiatives and Interventions All Age Crisis Provision</vt:lpstr>
      <vt:lpstr>PowerPoint Presentation</vt:lpstr>
      <vt:lpstr>PowerPoint Presentation</vt:lpstr>
      <vt:lpstr>PowerPoint Presentation</vt:lpstr>
      <vt:lpstr>IAPT and Community Mental Health Services COVID Specific initiatives and Interventions Cont’d</vt:lpstr>
      <vt:lpstr>IAPT and Community Mental Health Services COVID Specific initiatives and Interventions Cont’d</vt:lpstr>
      <vt:lpstr>IAPT and Community Mental Health Services COVID Specific initiatives and Interventions Cont’d</vt:lpstr>
      <vt:lpstr>IAPT and Community Mental Health Services Proposed Outcomes</vt:lpstr>
    </vt:vector>
  </TitlesOfParts>
  <Company>NHS HBLICT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Watford  Enhanced Primary Care Service</dc:title>
  <dc:creator>OyayoyiD</dc:creator>
  <cp:lastModifiedBy>EllisS3</cp:lastModifiedBy>
  <cp:revision>85</cp:revision>
  <dcterms:created xsi:type="dcterms:W3CDTF">2020-09-02T10:58:11Z</dcterms:created>
  <dcterms:modified xsi:type="dcterms:W3CDTF">2021-01-20T17:05:24Z</dcterms:modified>
</cp:coreProperties>
</file>